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58" r:id="rId4"/>
    <p:sldId id="259" r:id="rId5"/>
    <p:sldId id="260" r:id="rId6"/>
    <p:sldId id="263" r:id="rId7"/>
    <p:sldId id="264" r:id="rId8"/>
    <p:sldId id="261"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8" r:id="rId23"/>
    <p:sldId id="297"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7" r:id="rId41"/>
    <p:sldId id="316" r:id="rId42"/>
    <p:sldId id="318" r:id="rId43"/>
    <p:sldId id="320" r:id="rId44"/>
    <p:sldId id="319" r:id="rId45"/>
    <p:sldId id="321" r:id="rId46"/>
    <p:sldId id="322" r:id="rId47"/>
    <p:sldId id="323" r:id="rId48"/>
    <p:sldId id="283" r:id="rId49"/>
    <p:sldId id="265" r:id="rId50"/>
    <p:sldId id="266" r:id="rId51"/>
    <p:sldId id="267" r:id="rId52"/>
    <p:sldId id="278" r:id="rId53"/>
    <p:sldId id="325" r:id="rId54"/>
    <p:sldId id="324" r:id="rId55"/>
    <p:sldId id="272" r:id="rId56"/>
    <p:sldId id="273" r:id="rId57"/>
    <p:sldId id="275" r:id="rId58"/>
    <p:sldId id="277" r:id="rId59"/>
    <p:sldId id="279" r:id="rId60"/>
    <p:sldId id="280" r:id="rId61"/>
    <p:sldId id="282"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7" d="100"/>
          <a:sy n="77" d="100"/>
        </p:scale>
        <p:origin x="-10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B213FD-904C-4C8B-A3D9-8306112952BE}" type="datetimeFigureOut">
              <a:rPr lang="en-US" smtClean="0"/>
              <a:pPr/>
              <a:t>3/17/2017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BC64C-551A-4B27-A3BC-FCCC6895FB3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BBC64C-551A-4B27-A3BC-FCCC6895FB3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0A11-E5AB-41C7-8B3D-7103B3C87437}" type="slidenum">
              <a:rPr lang="en-US"/>
              <a:pPr/>
              <a:t>21</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7BCF0E-1C47-4D07-8256-99E2B05EB950}" type="slidenum">
              <a:rPr lang="en-US"/>
              <a:pPr/>
              <a:t>29</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FB929D-473D-4A8A-A850-4E73321A8DD4}" type="slidenum">
              <a:rPr lang="en-US"/>
              <a:pPr/>
              <a:t>30</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E7BB0-6FFB-4B78-9640-CCB7A946E0DA}" type="slidenum">
              <a:rPr lang="en-US"/>
              <a:pPr/>
              <a:t>31</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E7BB0-6FFB-4B78-9640-CCB7A946E0DA}" type="slidenum">
              <a:rPr lang="en-US"/>
              <a:pPr/>
              <a:t>32</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2ECF2D-7A7A-44BF-BA18-D03D49218CAF}" type="slidenum">
              <a:rPr lang="en-US"/>
              <a:pPr/>
              <a:t>33</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8F651-03C9-4273-B4AF-456EEE9B3063}" type="slidenum">
              <a:rPr lang="en-US"/>
              <a:pPr/>
              <a:t>35</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BBC64C-551A-4B27-A3BC-FCCC6895FB3E}" type="slidenum">
              <a:rPr lang="en-US" smtClean="0"/>
              <a:pPr/>
              <a:t>43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BBC64C-551A-4B27-A3BC-FCCC6895FB3E}" type="slidenum">
              <a:rPr lang="en-US" smtClean="0"/>
              <a:pPr/>
              <a:t>44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BBC64C-551A-4B27-A3BC-FCCC6895FB3E}" type="slidenum">
              <a:rPr lang="en-US" smtClean="0"/>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669A1A-CF24-4EBF-B15C-A24933E30885}" type="slidenum">
              <a:rPr lang="en-US"/>
              <a:pPr/>
              <a:t>10</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BBC64C-551A-4B27-A3BC-FCCC6895FB3E}" type="slidenum">
              <a:rPr lang="en-US" smtClean="0"/>
              <a:pPr/>
              <a:t>46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BBC64C-551A-4B27-A3BC-FCCC6895FB3E}" type="slidenum">
              <a:rPr lang="en-US" smtClean="0"/>
              <a:pPr/>
              <a:t>47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D90A90-5BCF-4F66-B11D-7BAC60B4F9AD}" type="slidenum">
              <a:rPr lang="en-US"/>
              <a:pPr/>
              <a:t>11</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0A11-E5AB-41C7-8B3D-7103B3C87437}" type="slidenum">
              <a:rPr lang="en-US"/>
              <a:pPr/>
              <a:t>15</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0A11-E5AB-41C7-8B3D-7103B3C87437}" type="slidenum">
              <a:rPr lang="en-US"/>
              <a:pPr/>
              <a:t>16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0A11-E5AB-41C7-8B3D-7103B3C87437}" type="slidenum">
              <a:rPr lang="en-US"/>
              <a:pPr/>
              <a:t>17</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0A11-E5AB-41C7-8B3D-7103B3C87437}" type="slidenum">
              <a:rPr lang="en-US"/>
              <a:pPr/>
              <a:t>18</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0A11-E5AB-41C7-8B3D-7103B3C87437}" type="slidenum">
              <a:rPr lang="en-US"/>
              <a:pPr/>
              <a:t>19</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0A11-E5AB-41C7-8B3D-7103B3C87437}" type="slidenum">
              <a:rPr lang="en-US"/>
              <a:pPr/>
              <a:t>20</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ckground Stock Photo - 12046757"/>
          <p:cNvPicPr>
            <a:picLocks noChangeAspect="1" noChangeArrowheads="1"/>
          </p:cNvPicPr>
          <p:nvPr/>
        </p:nvPicPr>
        <p:blipFill>
          <a:blip r:embed="rId3"/>
          <a:srcRect/>
          <a:stretch>
            <a:fillRect/>
          </a:stretch>
        </p:blipFill>
        <p:spPr bwMode="auto">
          <a:xfrm>
            <a:off x="0" y="1981200"/>
            <a:ext cx="9144000" cy="2838450"/>
          </a:xfrm>
          <a:prstGeom prst="rect">
            <a:avLst/>
          </a:prstGeom>
          <a:noFill/>
        </p:spPr>
      </p:pic>
      <p:sp>
        <p:nvSpPr>
          <p:cNvPr id="5" name="TextBox 4"/>
          <p:cNvSpPr txBox="1"/>
          <p:nvPr/>
        </p:nvSpPr>
        <p:spPr>
          <a:xfrm>
            <a:off x="2362200" y="990600"/>
            <a:ext cx="4267200" cy="523220"/>
          </a:xfrm>
          <a:prstGeom prst="rect">
            <a:avLst/>
          </a:prstGeom>
          <a:noFill/>
        </p:spPr>
        <p:txBody>
          <a:bodyPr wrap="square" rtlCol="0">
            <a:spAutoFit/>
          </a:bodyPr>
          <a:lstStyle/>
          <a:p>
            <a:pPr algn="ctr"/>
            <a:r>
              <a:rPr lang="en-US" sz="2800" b="1" dirty="0" smtClean="0"/>
              <a:t>INTRODUCTION</a:t>
            </a:r>
            <a:endParaRPr lang="en-US" sz="2800" b="1" dirty="0"/>
          </a:p>
        </p:txBody>
      </p:sp>
      <p:sp>
        <p:nvSpPr>
          <p:cNvPr id="7" name="TextBox 6"/>
          <p:cNvSpPr txBox="1"/>
          <p:nvPr/>
        </p:nvSpPr>
        <p:spPr>
          <a:xfrm>
            <a:off x="609600" y="5105400"/>
            <a:ext cx="8153400" cy="1569660"/>
          </a:xfrm>
          <a:prstGeom prst="rect">
            <a:avLst/>
          </a:prstGeom>
          <a:noFill/>
        </p:spPr>
        <p:txBody>
          <a:bodyPr wrap="square" rtlCol="0">
            <a:spAutoFit/>
          </a:bodyPr>
          <a:lstStyle/>
          <a:p>
            <a:r>
              <a:rPr lang="en-US" sz="2400" b="1" dirty="0" smtClean="0"/>
              <a:t>WORLD BANK, NEW DELHI                             23-24 March, 2017</a:t>
            </a:r>
          </a:p>
          <a:p>
            <a:endParaRPr lang="en-US" b="1" dirty="0" smtClean="0"/>
          </a:p>
          <a:p>
            <a:r>
              <a:rPr lang="en-US" b="1" dirty="0" smtClean="0"/>
              <a:t>				                                      </a:t>
            </a:r>
            <a:r>
              <a:rPr lang="en-US" dirty="0" smtClean="0"/>
              <a:t>AJAY K BASU  </a:t>
            </a:r>
          </a:p>
          <a:p>
            <a:r>
              <a:rPr lang="en-US" dirty="0" smtClean="0"/>
              <a:t>                                                                                                 akbasu48@gmail.com</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228600"/>
            <a:ext cx="8763000" cy="457200"/>
          </a:xfrm>
        </p:spPr>
        <p:txBody>
          <a:bodyPr>
            <a:normAutofit fontScale="90000"/>
          </a:bodyPr>
          <a:lstStyle/>
          <a:p>
            <a:r>
              <a:rPr lang="en-US" sz="3200" b="1" cap="all" dirty="0" smtClean="0">
                <a:latin typeface="Calibri" pitchFamily="34" charset="0"/>
              </a:rPr>
              <a:t>Basic </a:t>
            </a:r>
            <a:r>
              <a:rPr lang="en-US" sz="3200" b="1" cap="all" dirty="0">
                <a:latin typeface="Calibri" pitchFamily="34" charset="0"/>
              </a:rPr>
              <a:t>computer block </a:t>
            </a:r>
            <a:r>
              <a:rPr lang="en-US" sz="3200" b="1" cap="all" dirty="0" smtClean="0">
                <a:latin typeface="Calibri" pitchFamily="34" charset="0"/>
              </a:rPr>
              <a:t>diagram </a:t>
            </a:r>
            <a:endParaRPr lang="en-US" sz="3200" b="1" cap="all" dirty="0">
              <a:latin typeface="Calibri" pitchFamily="34" charset="0"/>
            </a:endParaRPr>
          </a:p>
        </p:txBody>
      </p:sp>
      <p:pic>
        <p:nvPicPr>
          <p:cNvPr id="3081" name="Picture 9" descr="fg12_00100"/>
          <p:cNvPicPr>
            <a:picLocks noChangeAspect="1" noChangeArrowheads="1"/>
          </p:cNvPicPr>
          <p:nvPr/>
        </p:nvPicPr>
        <p:blipFill>
          <a:blip r:embed="rId3"/>
          <a:srcRect/>
          <a:stretch>
            <a:fillRect/>
          </a:stretch>
        </p:blipFill>
        <p:spPr bwMode="auto">
          <a:xfrm>
            <a:off x="228600" y="1466850"/>
            <a:ext cx="8610600" cy="508635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DC27EE6D-B6D5-4D77-A0CE-49CF6C7E1D10}"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2400" y="228600"/>
            <a:ext cx="8763000" cy="457200"/>
          </a:xfrm>
        </p:spPr>
        <p:txBody>
          <a:bodyPr>
            <a:normAutofit fontScale="90000"/>
          </a:bodyPr>
          <a:lstStyle/>
          <a:p>
            <a:r>
              <a:rPr lang="en-US" sz="3200" b="1" dirty="0" smtClean="0"/>
              <a:t>TYPICAL COMPUTER SYSTEM</a:t>
            </a:r>
            <a:endParaRPr lang="en-US" sz="3200" b="1" dirty="0"/>
          </a:p>
        </p:txBody>
      </p:sp>
      <p:pic>
        <p:nvPicPr>
          <p:cNvPr id="50182" name="Picture 6" descr="fg12_00200"/>
          <p:cNvPicPr>
            <a:picLocks noChangeAspect="1" noChangeArrowheads="1"/>
          </p:cNvPicPr>
          <p:nvPr/>
        </p:nvPicPr>
        <p:blipFill>
          <a:blip r:embed="rId3"/>
          <a:srcRect/>
          <a:stretch>
            <a:fillRect/>
          </a:stretch>
        </p:blipFill>
        <p:spPr bwMode="auto">
          <a:xfrm>
            <a:off x="304800" y="914400"/>
            <a:ext cx="8686800" cy="5715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DC27EE6D-B6D5-4D77-A0CE-49CF6C7E1D10}"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685800"/>
          </a:xfrm>
        </p:spPr>
        <p:txBody>
          <a:bodyPr/>
          <a:lstStyle/>
          <a:p>
            <a:r>
              <a:rPr lang="en-US" sz="3200" b="1" cap="all" dirty="0" smtClean="0">
                <a:latin typeface="Calibri" pitchFamily="34" charset="0"/>
              </a:rPr>
              <a:t>Harvard vs. Princeton Architecture </a:t>
            </a:r>
            <a:endParaRPr lang="en-US" sz="3200" cap="all" dirty="0" smtClean="0">
              <a:latin typeface="Calibri" pitchFamily="34" charset="0"/>
            </a:endParaRPr>
          </a:p>
        </p:txBody>
      </p:sp>
      <p:sp>
        <p:nvSpPr>
          <p:cNvPr id="3" name="Content Placeholder 2"/>
          <p:cNvSpPr>
            <a:spLocks noGrp="1"/>
          </p:cNvSpPr>
          <p:nvPr>
            <p:ph idx="1"/>
          </p:nvPr>
        </p:nvSpPr>
        <p:spPr>
          <a:xfrm>
            <a:off x="228600" y="1066800"/>
            <a:ext cx="8686800" cy="5029200"/>
          </a:xfrm>
        </p:spPr>
        <p:txBody>
          <a:bodyPr/>
          <a:lstStyle/>
          <a:p>
            <a:r>
              <a:rPr lang="en-US" sz="2000" dirty="0" smtClean="0"/>
              <a:t>Many years ago, in the late 1940's, the US Government asked Harvard and Princeton universities to come up with a computer architecture to be used in computing distances of Naval artillery shell for defense applications. </a:t>
            </a:r>
          </a:p>
          <a:p>
            <a:endParaRPr lang="en-US" sz="2000" dirty="0" smtClean="0"/>
          </a:p>
          <a:p>
            <a:r>
              <a:rPr lang="en-US" sz="2000" dirty="0" smtClean="0"/>
              <a:t>Princeton suggested computer architecture with a single memory interface. It is also known as Von Neumann architecture after the name of the chief scientist of the project in Princeton University John Von Neumann (1903 - 1957 Born in Budapest, Hungary). </a:t>
            </a:r>
          </a:p>
          <a:p>
            <a:endParaRPr lang="en-US" sz="2000" dirty="0" smtClean="0"/>
          </a:p>
          <a:p>
            <a:r>
              <a:rPr lang="en-US" sz="2000" dirty="0" smtClean="0"/>
              <a:t>Harvard suggested a computer with two different memory interfaces, one for the data / variables and the other for program / instructions. Although Princeton architecture was accepted for simplicity and ease of implementation, Harvard architecture became popular later, due to the parallelism of instruction execution. </a:t>
            </a:r>
          </a:p>
          <a:p>
            <a:pPr>
              <a:buNone/>
            </a:pPr>
            <a:endParaRPr lang="en-US" sz="2000" dirty="0"/>
          </a:p>
        </p:txBody>
      </p:sp>
      <p:sp>
        <p:nvSpPr>
          <p:cNvPr id="4" name="Slide Number Placeholder 3"/>
          <p:cNvSpPr>
            <a:spLocks noGrp="1"/>
          </p:cNvSpPr>
          <p:nvPr>
            <p:ph type="sldNum" sz="quarter" idx="12"/>
          </p:nvPr>
        </p:nvSpPr>
        <p:spPr/>
        <p:txBody>
          <a:bodyPr/>
          <a:lstStyle/>
          <a:p>
            <a:fld id="{3050E9D1-594C-4DCE-8787-E14E8DA9CA15}"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533400"/>
          </a:xfrm>
        </p:spPr>
        <p:txBody>
          <a:bodyPr>
            <a:normAutofit fontScale="90000"/>
          </a:bodyPr>
          <a:lstStyle/>
          <a:p>
            <a:r>
              <a:rPr lang="en-US" sz="3200" b="1" dirty="0" smtClean="0">
                <a:latin typeface="Calibri" pitchFamily="34" charset="0"/>
              </a:rPr>
              <a:t>HARVARD ARCHITECTURE</a:t>
            </a:r>
            <a:endParaRPr lang="en-US" sz="3200" b="1" dirty="0">
              <a:latin typeface="Calibri" pitchFamily="34" charset="0"/>
            </a:endParaRPr>
          </a:p>
        </p:txBody>
      </p:sp>
      <p:sp>
        <p:nvSpPr>
          <p:cNvPr id="4" name="Slide Number Placeholder 3"/>
          <p:cNvSpPr>
            <a:spLocks noGrp="1"/>
          </p:cNvSpPr>
          <p:nvPr>
            <p:ph type="sldNum" sz="quarter" idx="12"/>
          </p:nvPr>
        </p:nvSpPr>
        <p:spPr/>
        <p:txBody>
          <a:bodyPr/>
          <a:lstStyle/>
          <a:p>
            <a:fld id="{3050E9D1-594C-4DCE-8787-E14E8DA9CA15}" type="slidenum">
              <a:rPr lang="en-US" smtClean="0"/>
              <a:pPr/>
              <a:t>13</a:t>
            </a:fld>
            <a:endParaRPr lang="en-US"/>
          </a:p>
        </p:txBody>
      </p:sp>
      <p:pic>
        <p:nvPicPr>
          <p:cNvPr id="1028" name="Picture 4"/>
          <p:cNvPicPr>
            <a:picLocks noChangeAspect="1" noChangeArrowheads="1"/>
          </p:cNvPicPr>
          <p:nvPr/>
        </p:nvPicPr>
        <p:blipFill>
          <a:blip r:embed="rId2"/>
          <a:srcRect/>
          <a:stretch>
            <a:fillRect/>
          </a:stretch>
        </p:blipFill>
        <p:spPr bwMode="auto">
          <a:xfrm>
            <a:off x="228600" y="838200"/>
            <a:ext cx="87630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normAutofit fontScale="90000"/>
          </a:bodyPr>
          <a:lstStyle/>
          <a:p>
            <a:r>
              <a:rPr lang="en-US" sz="3200" b="1" dirty="0" smtClean="0">
                <a:latin typeface="Calibri" pitchFamily="34" charset="0"/>
              </a:rPr>
              <a:t>PRINCETON ARCHITECTURE</a:t>
            </a:r>
            <a:endParaRPr lang="en-US" sz="3200" b="1" dirty="0">
              <a:latin typeface="Calibri" pitchFamily="34" charset="0"/>
            </a:endParaRPr>
          </a:p>
        </p:txBody>
      </p:sp>
      <p:sp>
        <p:nvSpPr>
          <p:cNvPr id="4" name="Slide Number Placeholder 3"/>
          <p:cNvSpPr>
            <a:spLocks noGrp="1"/>
          </p:cNvSpPr>
          <p:nvPr>
            <p:ph type="sldNum" sz="quarter" idx="12"/>
          </p:nvPr>
        </p:nvSpPr>
        <p:spPr/>
        <p:txBody>
          <a:bodyPr/>
          <a:lstStyle/>
          <a:p>
            <a:fld id="{3050E9D1-594C-4DCE-8787-E14E8DA9CA15}" type="slidenum">
              <a:rPr lang="en-US" smtClean="0"/>
              <a:pPr/>
              <a:t>14</a:t>
            </a:fld>
            <a:endParaRPr lang="en-US"/>
          </a:p>
        </p:txBody>
      </p:sp>
      <p:pic>
        <p:nvPicPr>
          <p:cNvPr id="2050" name="Picture 2"/>
          <p:cNvPicPr>
            <a:picLocks noChangeAspect="1" noChangeArrowheads="1"/>
          </p:cNvPicPr>
          <p:nvPr/>
        </p:nvPicPr>
        <p:blipFill>
          <a:blip r:embed="rId2"/>
          <a:srcRect/>
          <a:stretch>
            <a:fillRect/>
          </a:stretch>
        </p:blipFill>
        <p:spPr bwMode="auto">
          <a:xfrm>
            <a:off x="152401" y="990600"/>
            <a:ext cx="8991600" cy="5714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228600"/>
            <a:ext cx="8763000" cy="457200"/>
          </a:xfrm>
        </p:spPr>
        <p:txBody>
          <a:bodyPr>
            <a:normAutofit fontScale="90000"/>
          </a:bodyPr>
          <a:lstStyle/>
          <a:p>
            <a:r>
              <a:rPr kumimoji="0" lang="en-US" sz="3200" b="1" i="0" u="none" strike="noStrike" kern="0" cap="all" spc="0" normalizeH="0" noProof="0" dirty="0" smtClean="0">
                <a:ln>
                  <a:noFill/>
                </a:ln>
                <a:solidFill>
                  <a:schemeClr val="tx2"/>
                </a:solidFill>
                <a:effectLst/>
                <a:uLnTx/>
                <a:uFillTx/>
                <a:latin typeface="Calibri" pitchFamily="34" charset="0"/>
              </a:rPr>
              <a:t>INSTRUCTION SET ARCHITECTURE</a:t>
            </a:r>
            <a:endParaRPr lang="en-US" sz="3200" b="1" cap="all" dirty="0">
              <a:latin typeface="Calibri" pitchFamily="34" charset="0"/>
            </a:endParaRPr>
          </a:p>
        </p:txBody>
      </p:sp>
      <p:sp>
        <p:nvSpPr>
          <p:cNvPr id="7" name="TextBox 6"/>
          <p:cNvSpPr txBox="1"/>
          <p:nvPr/>
        </p:nvSpPr>
        <p:spPr>
          <a:xfrm>
            <a:off x="304800" y="2057401"/>
            <a:ext cx="8686800" cy="4678204"/>
          </a:xfrm>
          <a:prstGeom prst="rect">
            <a:avLst/>
          </a:prstGeom>
          <a:noFill/>
        </p:spPr>
        <p:txBody>
          <a:bodyPr wrap="square" rtlCol="0">
            <a:spAutoFit/>
          </a:bodyPr>
          <a:lstStyle/>
          <a:p>
            <a:pPr marL="0" lvl="1" algn="ctr">
              <a:buFont typeface="Arial" pitchFamily="34" charset="0"/>
              <a:buChar char="•"/>
            </a:pPr>
            <a:r>
              <a:rPr lang="en-US" sz="2800" dirty="0" smtClean="0"/>
              <a:t>  Instruction set</a:t>
            </a:r>
          </a:p>
          <a:p>
            <a:pPr marL="0" lvl="1" algn="ctr"/>
            <a:endParaRPr lang="en-US" sz="2800" dirty="0" smtClean="0"/>
          </a:p>
          <a:p>
            <a:pPr marL="0" lvl="1" algn="ctr">
              <a:buFont typeface="Arial" pitchFamily="34" charset="0"/>
              <a:buChar char="•"/>
            </a:pPr>
            <a:r>
              <a:rPr lang="en-US" sz="2800" dirty="0" smtClean="0"/>
              <a:t>  Word Length</a:t>
            </a:r>
          </a:p>
          <a:p>
            <a:pPr marL="0" lvl="1" algn="ctr"/>
            <a:endParaRPr lang="en-US" sz="2800" dirty="0" smtClean="0"/>
          </a:p>
          <a:p>
            <a:pPr marL="0" lvl="1" algn="ctr">
              <a:buFont typeface="Arial" pitchFamily="34" charset="0"/>
              <a:buChar char="•"/>
            </a:pPr>
            <a:r>
              <a:rPr lang="en-US" sz="2800" dirty="0" smtClean="0"/>
              <a:t>  Memory Addressing modes</a:t>
            </a:r>
          </a:p>
          <a:p>
            <a:pPr marL="0" lvl="1" algn="ctr">
              <a:buFont typeface="Arial" pitchFamily="34" charset="0"/>
              <a:buChar char="•"/>
            </a:pPr>
            <a:endParaRPr lang="en-US" sz="2800" dirty="0" smtClean="0"/>
          </a:p>
          <a:p>
            <a:pPr marL="0" lvl="1" algn="ctr">
              <a:buFont typeface="Arial" pitchFamily="34" charset="0"/>
              <a:buChar char="•"/>
            </a:pPr>
            <a:r>
              <a:rPr lang="en-US" sz="2800" dirty="0" smtClean="0"/>
              <a:t>  Registers</a:t>
            </a:r>
          </a:p>
          <a:p>
            <a:pPr marL="0" lvl="1" algn="ctr"/>
            <a:endParaRPr lang="en-US" sz="2800" dirty="0" smtClean="0"/>
          </a:p>
          <a:p>
            <a:pPr marL="0" lvl="1" algn="ctr">
              <a:buFont typeface="Arial" pitchFamily="34" charset="0"/>
              <a:buChar char="•"/>
            </a:pPr>
            <a:r>
              <a:rPr lang="en-US" sz="2800" dirty="0" smtClean="0"/>
              <a:t>  Data types </a:t>
            </a:r>
          </a:p>
          <a:p>
            <a:pPr marL="0" lvl="1">
              <a:buFont typeface="Arial" pitchFamily="34" charset="0"/>
              <a:buChar char="•"/>
            </a:pPr>
            <a:endParaRPr lang="en-US" sz="2800" dirty="0" smtClean="0"/>
          </a:p>
          <a:p>
            <a:pPr marL="0" lvl="1"/>
            <a:endParaRPr lang="en-US" dirty="0" smtClean="0"/>
          </a:p>
        </p:txBody>
      </p:sp>
      <p:sp>
        <p:nvSpPr>
          <p:cNvPr id="4" name="Slide Number Placeholder 3"/>
          <p:cNvSpPr>
            <a:spLocks noGrp="1"/>
          </p:cNvSpPr>
          <p:nvPr>
            <p:ph type="sldNum" sz="quarter" idx="12"/>
          </p:nvPr>
        </p:nvSpPr>
        <p:spPr/>
        <p:txBody>
          <a:bodyPr/>
          <a:lstStyle/>
          <a:p>
            <a:fld id="{DC27EE6D-B6D5-4D77-A0CE-49CF6C7E1D10}"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blinds(horizontal)">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blinds(horizontal)">
                                      <p:cBhvr>
                                        <p:cTn id="2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228600"/>
            <a:ext cx="8763000" cy="457200"/>
          </a:xfrm>
        </p:spPr>
        <p:txBody>
          <a:bodyPr>
            <a:normAutofit fontScale="90000"/>
          </a:bodyPr>
          <a:lstStyle/>
          <a:p>
            <a:r>
              <a:rPr kumimoji="0" lang="en-US" sz="3200" b="1" i="0" u="none" strike="noStrike" kern="0" cap="all" spc="0" normalizeH="0" noProof="0" dirty="0" smtClean="0">
                <a:ln>
                  <a:noFill/>
                </a:ln>
                <a:solidFill>
                  <a:schemeClr val="tx2"/>
                </a:solidFill>
                <a:effectLst/>
                <a:uLnTx/>
                <a:uFillTx/>
                <a:latin typeface="Calibri" pitchFamily="34" charset="0"/>
              </a:rPr>
              <a:t>INSTRUCTION SET</a:t>
            </a:r>
            <a:endParaRPr lang="en-US" sz="3200" b="1" cap="all" dirty="0">
              <a:latin typeface="Calibri" pitchFamily="34" charset="0"/>
            </a:endParaRPr>
          </a:p>
        </p:txBody>
      </p:sp>
      <p:sp>
        <p:nvSpPr>
          <p:cNvPr id="7" name="TextBox 6"/>
          <p:cNvSpPr txBox="1"/>
          <p:nvPr/>
        </p:nvSpPr>
        <p:spPr>
          <a:xfrm>
            <a:off x="304800" y="990600"/>
            <a:ext cx="8686800" cy="5632311"/>
          </a:xfrm>
          <a:prstGeom prst="rect">
            <a:avLst/>
          </a:prstGeom>
          <a:noFill/>
        </p:spPr>
        <p:txBody>
          <a:bodyPr wrap="square" rtlCol="0">
            <a:spAutoFit/>
          </a:bodyPr>
          <a:lstStyle/>
          <a:p>
            <a:pPr marL="0" lvl="1">
              <a:buFont typeface="Arial" pitchFamily="34" charset="0"/>
              <a:buChar char="•"/>
            </a:pPr>
            <a:r>
              <a:rPr lang="en-US" sz="2000" dirty="0" smtClean="0"/>
              <a:t>  Complex Instruction Set</a:t>
            </a:r>
          </a:p>
          <a:p>
            <a:pPr marL="0" lvl="1"/>
            <a:r>
              <a:rPr lang="en-US" sz="2000" dirty="0" smtClean="0"/>
              <a:t>    -  Supports high level programming constructs</a:t>
            </a:r>
          </a:p>
          <a:p>
            <a:pPr marL="0" lvl="1"/>
            <a:r>
              <a:rPr lang="en-US" sz="2000" dirty="0" smtClean="0"/>
              <a:t>    -  Single instruction procedure calls, loop control, and  </a:t>
            </a:r>
          </a:p>
          <a:p>
            <a:pPr marL="0" lvl="1"/>
            <a:r>
              <a:rPr lang="en-US" sz="2000" dirty="0" smtClean="0"/>
              <a:t>       complex addressing modes allowing data structure and  </a:t>
            </a:r>
          </a:p>
          <a:p>
            <a:pPr marL="0" lvl="1"/>
            <a:r>
              <a:rPr lang="en-US" sz="2000" dirty="0" smtClean="0"/>
              <a:t>       array accesses to be combined into single instructions</a:t>
            </a:r>
          </a:p>
          <a:p>
            <a:pPr marL="0" lvl="1"/>
            <a:r>
              <a:rPr lang="en-US" sz="2000" dirty="0" smtClean="0"/>
              <a:t>    -  Enhances code density</a:t>
            </a:r>
          </a:p>
          <a:p>
            <a:pPr marL="0" lvl="1"/>
            <a:r>
              <a:rPr lang="en-US" sz="2000" dirty="0" smtClean="0"/>
              <a:t>    -  Smaller program size</a:t>
            </a:r>
          </a:p>
          <a:p>
            <a:pPr marL="0" lvl="1"/>
            <a:r>
              <a:rPr lang="en-US" sz="2000" dirty="0" smtClean="0"/>
              <a:t>    -  Fewer memory access</a:t>
            </a:r>
          </a:p>
          <a:p>
            <a:pPr marL="0" lvl="1"/>
            <a:endParaRPr lang="en-US" sz="2000" dirty="0" smtClean="0"/>
          </a:p>
          <a:p>
            <a:pPr marL="0" lvl="1">
              <a:buFont typeface="Arial" pitchFamily="34" charset="0"/>
              <a:buChar char="•"/>
            </a:pPr>
            <a:r>
              <a:rPr lang="en-US" sz="2000" dirty="0" smtClean="0"/>
              <a:t>  Reduced Instruction Set</a:t>
            </a:r>
          </a:p>
          <a:p>
            <a:pPr marL="0" lvl="1"/>
            <a:r>
              <a:rPr lang="en-US" sz="2000" dirty="0" smtClean="0"/>
              <a:t>    -  Supports smaller and highly optimized instruction set</a:t>
            </a:r>
          </a:p>
          <a:p>
            <a:pPr marL="0" lvl="1"/>
            <a:r>
              <a:rPr lang="en-US" sz="2000" dirty="0" smtClean="0"/>
              <a:t>    -  Load/Store approach</a:t>
            </a:r>
          </a:p>
          <a:p>
            <a:pPr marL="0" lvl="1"/>
            <a:r>
              <a:rPr lang="en-US" sz="2000" dirty="0" smtClean="0"/>
              <a:t>    -  Most microcontrollers use RISC architecture</a:t>
            </a:r>
          </a:p>
          <a:p>
            <a:pPr marL="0" lvl="1"/>
            <a:r>
              <a:rPr lang="en-US" sz="2000" dirty="0" smtClean="0"/>
              <a:t>    -  Examples: ARM, AVR, SPARC, K-Computer     </a:t>
            </a:r>
          </a:p>
          <a:p>
            <a:pPr marL="0" lvl="1"/>
            <a:endParaRPr lang="en-US" sz="2000" dirty="0" smtClean="0"/>
          </a:p>
          <a:p>
            <a:pPr marL="0" lvl="1">
              <a:buFont typeface="Arial" pitchFamily="34" charset="0"/>
              <a:buChar char="•"/>
            </a:pPr>
            <a:r>
              <a:rPr lang="en-US" sz="2000" dirty="0" smtClean="0"/>
              <a:t>  Minimal Instruction Set</a:t>
            </a:r>
          </a:p>
          <a:p>
            <a:pPr marL="0" lvl="1">
              <a:buFont typeface="Arial" pitchFamily="34" charset="0"/>
              <a:buChar char="•"/>
            </a:pPr>
            <a:r>
              <a:rPr lang="en-US" sz="2000" dirty="0" smtClean="0"/>
              <a:t>  One Instruction Set</a:t>
            </a:r>
          </a:p>
          <a:p>
            <a:pPr marL="0" lvl="1">
              <a:buFont typeface="Arial" pitchFamily="34" charset="0"/>
              <a:buChar char="•"/>
            </a:pPr>
            <a:r>
              <a:rPr lang="en-US" sz="2000" dirty="0" smtClean="0"/>
              <a:t>  Very Long Instruction Set</a:t>
            </a:r>
          </a:p>
        </p:txBody>
      </p:sp>
      <p:sp>
        <p:nvSpPr>
          <p:cNvPr id="4" name="Slide Number Placeholder 3"/>
          <p:cNvSpPr>
            <a:spLocks noGrp="1"/>
          </p:cNvSpPr>
          <p:nvPr>
            <p:ph type="sldNum" sz="quarter" idx="12"/>
          </p:nvPr>
        </p:nvSpPr>
        <p:spPr/>
        <p:txBody>
          <a:bodyPr/>
          <a:lstStyle/>
          <a:p>
            <a:fld id="{DC27EE6D-B6D5-4D77-A0CE-49CF6C7E1D10}"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linds(horizontal)">
                                      <p:cBhvr>
                                        <p:cTn id="10" dur="500"/>
                                        <p:tgtEl>
                                          <p:spTgt spid="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linds(horizontal)">
                                      <p:cBhvr>
                                        <p:cTn id="13" dur="500"/>
                                        <p:tgtEl>
                                          <p:spTgt spid="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linds(horizontal)">
                                      <p:cBhvr>
                                        <p:cTn id="16" dur="500"/>
                                        <p:tgtEl>
                                          <p:spTgt spid="7">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linds(horizontal)">
                                      <p:cBhvr>
                                        <p:cTn id="19" dur="500"/>
                                        <p:tgtEl>
                                          <p:spTgt spid="7">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500"/>
                                        <p:tgtEl>
                                          <p:spTgt spid="7">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blinds(horizontal)">
                                      <p:cBhvr>
                                        <p:cTn id="25" dur="500"/>
                                        <p:tgtEl>
                                          <p:spTgt spid="7">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blinds(horizontal)">
                                      <p:cBhvr>
                                        <p:cTn id="28" dur="500"/>
                                        <p:tgtEl>
                                          <p:spTgt spid="7">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animEffect transition="in" filter="blinds(horizontal)">
                                      <p:cBhvr>
                                        <p:cTn id="33" dur="500"/>
                                        <p:tgtEl>
                                          <p:spTgt spid="7">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7">
                                            <p:txEl>
                                              <p:pRg st="10" end="10"/>
                                            </p:txEl>
                                          </p:spTgt>
                                        </p:tgtEl>
                                        <p:attrNameLst>
                                          <p:attrName>style.visibility</p:attrName>
                                        </p:attrNameLst>
                                      </p:cBhvr>
                                      <p:to>
                                        <p:strVal val="visible"/>
                                      </p:to>
                                    </p:set>
                                    <p:animEffect transition="in" filter="blinds(horizontal)">
                                      <p:cBhvr>
                                        <p:cTn id="36" dur="500"/>
                                        <p:tgtEl>
                                          <p:spTgt spid="7">
                                            <p:txEl>
                                              <p:pRg st="10" end="1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animEffect transition="in" filter="blinds(horizontal)">
                                      <p:cBhvr>
                                        <p:cTn id="39" dur="500"/>
                                        <p:tgtEl>
                                          <p:spTgt spid="7">
                                            <p:txEl>
                                              <p:pRg st="11" end="11"/>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7">
                                            <p:txEl>
                                              <p:pRg st="12" end="12"/>
                                            </p:txEl>
                                          </p:spTgt>
                                        </p:tgtEl>
                                        <p:attrNameLst>
                                          <p:attrName>style.visibility</p:attrName>
                                        </p:attrNameLst>
                                      </p:cBhvr>
                                      <p:to>
                                        <p:strVal val="visible"/>
                                      </p:to>
                                    </p:set>
                                    <p:animEffect transition="in" filter="blinds(horizontal)">
                                      <p:cBhvr>
                                        <p:cTn id="42" dur="500"/>
                                        <p:tgtEl>
                                          <p:spTgt spid="7">
                                            <p:txEl>
                                              <p:pRg st="12" end="12"/>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7">
                                            <p:txEl>
                                              <p:pRg st="13" end="13"/>
                                            </p:txEl>
                                          </p:spTgt>
                                        </p:tgtEl>
                                        <p:attrNameLst>
                                          <p:attrName>style.visibility</p:attrName>
                                        </p:attrNameLst>
                                      </p:cBhvr>
                                      <p:to>
                                        <p:strVal val="visible"/>
                                      </p:to>
                                    </p:set>
                                    <p:animEffect transition="in" filter="blinds(horizontal)">
                                      <p:cBhvr>
                                        <p:cTn id="45" dur="500"/>
                                        <p:tgtEl>
                                          <p:spTgt spid="7">
                                            <p:txEl>
                                              <p:pRg st="13" end="1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7">
                                            <p:txEl>
                                              <p:pRg st="15" end="15"/>
                                            </p:txEl>
                                          </p:spTgt>
                                        </p:tgtEl>
                                        <p:attrNameLst>
                                          <p:attrName>style.visibility</p:attrName>
                                        </p:attrNameLst>
                                      </p:cBhvr>
                                      <p:to>
                                        <p:strVal val="visible"/>
                                      </p:to>
                                    </p:set>
                                    <p:animEffect transition="in" filter="blinds(horizontal)">
                                      <p:cBhvr>
                                        <p:cTn id="50" dur="500"/>
                                        <p:tgtEl>
                                          <p:spTgt spid="7">
                                            <p:txEl>
                                              <p:pRg st="15" end="1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7">
                                            <p:txEl>
                                              <p:pRg st="16" end="16"/>
                                            </p:txEl>
                                          </p:spTgt>
                                        </p:tgtEl>
                                        <p:attrNameLst>
                                          <p:attrName>style.visibility</p:attrName>
                                        </p:attrNameLst>
                                      </p:cBhvr>
                                      <p:to>
                                        <p:strVal val="visible"/>
                                      </p:to>
                                    </p:set>
                                    <p:animEffect transition="in" filter="blinds(horizontal)">
                                      <p:cBhvr>
                                        <p:cTn id="55" dur="500"/>
                                        <p:tgtEl>
                                          <p:spTgt spid="7">
                                            <p:txEl>
                                              <p:pRg st="16" end="1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7">
                                            <p:txEl>
                                              <p:pRg st="17" end="17"/>
                                            </p:txEl>
                                          </p:spTgt>
                                        </p:tgtEl>
                                        <p:attrNameLst>
                                          <p:attrName>style.visibility</p:attrName>
                                        </p:attrNameLst>
                                      </p:cBhvr>
                                      <p:to>
                                        <p:strVal val="visible"/>
                                      </p:to>
                                    </p:set>
                                    <p:animEffect transition="in" filter="blinds(horizontal)">
                                      <p:cBhvr>
                                        <p:cTn id="60" dur="500"/>
                                        <p:tgtEl>
                                          <p:spTgt spid="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228600"/>
            <a:ext cx="8763000" cy="457200"/>
          </a:xfrm>
        </p:spPr>
        <p:txBody>
          <a:bodyPr>
            <a:normAutofit fontScale="90000"/>
          </a:bodyPr>
          <a:lstStyle/>
          <a:p>
            <a:r>
              <a:rPr kumimoji="0" lang="en-US" sz="3200" b="1" i="0" u="none" strike="noStrike" kern="0" cap="all" spc="0" normalizeH="0" noProof="0" dirty="0" smtClean="0">
                <a:ln>
                  <a:noFill/>
                </a:ln>
                <a:solidFill>
                  <a:schemeClr val="tx2"/>
                </a:solidFill>
                <a:effectLst/>
                <a:uLnTx/>
                <a:uFillTx/>
                <a:latin typeface="Calibri" pitchFamily="34" charset="0"/>
              </a:rPr>
              <a:t>INSTRUCTION TYPE</a:t>
            </a:r>
            <a:endParaRPr lang="en-US" sz="3200" b="1" cap="all" dirty="0">
              <a:latin typeface="Calibri" pitchFamily="34" charset="0"/>
            </a:endParaRPr>
          </a:p>
        </p:txBody>
      </p:sp>
      <p:sp>
        <p:nvSpPr>
          <p:cNvPr id="7" name="TextBox 6"/>
          <p:cNvSpPr txBox="1"/>
          <p:nvPr/>
        </p:nvSpPr>
        <p:spPr>
          <a:xfrm>
            <a:off x="304800" y="990600"/>
            <a:ext cx="8686800" cy="5570756"/>
          </a:xfrm>
          <a:prstGeom prst="rect">
            <a:avLst/>
          </a:prstGeom>
          <a:noFill/>
        </p:spPr>
        <p:txBody>
          <a:bodyPr wrap="square" rtlCol="0">
            <a:spAutoFit/>
          </a:bodyPr>
          <a:lstStyle/>
          <a:p>
            <a:pPr>
              <a:buFont typeface="Arial" pitchFamily="34" charset="0"/>
              <a:buChar char="•"/>
            </a:pPr>
            <a:r>
              <a:rPr lang="en-US" sz="2000" dirty="0" smtClean="0"/>
              <a:t>   </a:t>
            </a:r>
            <a:r>
              <a:rPr lang="en-US" dirty="0" smtClean="0">
                <a:latin typeface="Calibri" pitchFamily="34" charset="0"/>
              </a:rPr>
              <a:t>Data Handling and Memory operations</a:t>
            </a:r>
          </a:p>
          <a:p>
            <a:endParaRPr lang="en-US" dirty="0" smtClean="0">
              <a:latin typeface="Calibri" pitchFamily="34" charset="0"/>
            </a:endParaRPr>
          </a:p>
          <a:p>
            <a:r>
              <a:rPr lang="en-US" b="1" dirty="0" smtClean="0">
                <a:latin typeface="Calibri" pitchFamily="34" charset="0"/>
              </a:rPr>
              <a:t>     -  </a:t>
            </a:r>
            <a:r>
              <a:rPr lang="en-US" dirty="0" smtClean="0">
                <a:latin typeface="Calibri" pitchFamily="34" charset="0"/>
              </a:rPr>
              <a:t>Load</a:t>
            </a:r>
            <a:r>
              <a:rPr lang="en-US" b="1" dirty="0" smtClean="0">
                <a:latin typeface="Calibri" pitchFamily="34" charset="0"/>
              </a:rPr>
              <a:t> </a:t>
            </a:r>
            <a:r>
              <a:rPr lang="en-US" dirty="0" smtClean="0">
                <a:latin typeface="Calibri" pitchFamily="34" charset="0"/>
              </a:rPr>
              <a:t>Immediate - Set a register to a fixed constant value</a:t>
            </a:r>
          </a:p>
          <a:p>
            <a:r>
              <a:rPr lang="en-US" b="1" dirty="0" smtClean="0">
                <a:latin typeface="Calibri" pitchFamily="34" charset="0"/>
              </a:rPr>
              <a:t>     -  </a:t>
            </a:r>
            <a:r>
              <a:rPr lang="en-US" dirty="0" smtClean="0">
                <a:latin typeface="Calibri" pitchFamily="34" charset="0"/>
              </a:rPr>
              <a:t>Load/Store - move data from a memory location to a register, or </a:t>
            </a:r>
          </a:p>
          <a:p>
            <a:r>
              <a:rPr lang="en-US" dirty="0" smtClean="0">
                <a:latin typeface="Calibri" pitchFamily="34" charset="0"/>
              </a:rPr>
              <a:t>         vice versa</a:t>
            </a:r>
          </a:p>
          <a:p>
            <a:r>
              <a:rPr lang="en-US" dirty="0" smtClean="0">
                <a:latin typeface="Calibri" pitchFamily="34" charset="0"/>
              </a:rPr>
              <a:t>     -  Read/Write data from hardware devices</a:t>
            </a:r>
          </a:p>
          <a:p>
            <a:endParaRPr lang="en-US" dirty="0" smtClean="0">
              <a:latin typeface="Calibri" pitchFamily="34" charset="0"/>
            </a:endParaRPr>
          </a:p>
          <a:p>
            <a:pPr>
              <a:buFont typeface="Arial" pitchFamily="34" charset="0"/>
              <a:buChar char="•"/>
            </a:pPr>
            <a:r>
              <a:rPr lang="en-US" dirty="0" smtClean="0">
                <a:latin typeface="Calibri" pitchFamily="34" charset="0"/>
              </a:rPr>
              <a:t>   Arithmetic and Logic operations</a:t>
            </a:r>
          </a:p>
          <a:p>
            <a:endParaRPr lang="en-US" dirty="0" smtClean="0">
              <a:latin typeface="Calibri" pitchFamily="34" charset="0"/>
            </a:endParaRPr>
          </a:p>
          <a:p>
            <a:pPr marL="569913" indent="-569913"/>
            <a:r>
              <a:rPr lang="en-US" dirty="0" smtClean="0">
                <a:latin typeface="Calibri" pitchFamily="34" charset="0"/>
              </a:rPr>
              <a:t>     -  Add, Subtract, Multiply or divide the values of two registers,      -  Place the result in a register</a:t>
            </a:r>
          </a:p>
          <a:p>
            <a:r>
              <a:rPr lang="en-US" dirty="0" smtClean="0">
                <a:latin typeface="Calibri" pitchFamily="34" charset="0"/>
              </a:rPr>
              <a:t>     -  Set one or more Condition Code in a Status Register             </a:t>
            </a:r>
          </a:p>
          <a:p>
            <a:r>
              <a:rPr lang="en-US" dirty="0" smtClean="0">
                <a:latin typeface="Calibri" pitchFamily="34" charset="0"/>
              </a:rPr>
              <a:t>     -  Bitwise operation (AND/OR/NOT etc.) in a pair of registers  </a:t>
            </a:r>
          </a:p>
          <a:p>
            <a:r>
              <a:rPr lang="en-US" b="1" dirty="0" smtClean="0">
                <a:latin typeface="Calibri" pitchFamily="34" charset="0"/>
              </a:rPr>
              <a:t>     -  </a:t>
            </a:r>
            <a:r>
              <a:rPr lang="en-US" dirty="0" smtClean="0">
                <a:latin typeface="Calibri" pitchFamily="34" charset="0"/>
              </a:rPr>
              <a:t>Comparison of two values in registers (A&gt; or &lt; or =B)</a:t>
            </a:r>
            <a:endParaRPr lang="en-US" sz="2000" dirty="0" smtClean="0">
              <a:latin typeface="Calibri" pitchFamily="34" charset="0"/>
            </a:endParaRPr>
          </a:p>
          <a:p>
            <a:pPr marL="0" lvl="1"/>
            <a:endParaRPr lang="en-US" sz="2000" dirty="0" smtClean="0">
              <a:latin typeface="Calibri" pitchFamily="34" charset="0"/>
            </a:endParaRPr>
          </a:p>
        </p:txBody>
      </p:sp>
      <p:sp>
        <p:nvSpPr>
          <p:cNvPr id="4" name="Slide Number Placeholder 3"/>
          <p:cNvSpPr>
            <a:spLocks noGrp="1"/>
          </p:cNvSpPr>
          <p:nvPr>
            <p:ph type="sldNum" sz="quarter" idx="12"/>
          </p:nvPr>
        </p:nvSpPr>
        <p:spPr/>
        <p:txBody>
          <a:bodyPr/>
          <a:lstStyle/>
          <a:p>
            <a:fld id="{DC27EE6D-B6D5-4D77-A0CE-49CF6C7E1D10}"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blinds(horizontal)">
                                      <p:cBhvr>
                                        <p:cTn id="20" dur="50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blinds(horizontal)">
                                      <p:cBhvr>
                                        <p:cTn id="25" dur="500"/>
                                        <p:tgtEl>
                                          <p:spTgt spid="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blinds(horizontal)">
                                      <p:cBhvr>
                                        <p:cTn id="30" dur="500"/>
                                        <p:tgtEl>
                                          <p:spTgt spid="7">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animEffect transition="in" filter="blinds(horizontal)">
                                      <p:cBhvr>
                                        <p:cTn id="35" dur="500"/>
                                        <p:tgtEl>
                                          <p:spTgt spid="7">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10" end="10"/>
                                            </p:txEl>
                                          </p:spTgt>
                                        </p:tgtEl>
                                        <p:attrNameLst>
                                          <p:attrName>style.visibility</p:attrName>
                                        </p:attrNameLst>
                                      </p:cBhvr>
                                      <p:to>
                                        <p:strVal val="visible"/>
                                      </p:to>
                                    </p:set>
                                    <p:animEffect transition="in" filter="blinds(horizontal)">
                                      <p:cBhvr>
                                        <p:cTn id="40" dur="500"/>
                                        <p:tgtEl>
                                          <p:spTgt spid="7">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7">
                                            <p:txEl>
                                              <p:pRg st="11" end="11"/>
                                            </p:txEl>
                                          </p:spTgt>
                                        </p:tgtEl>
                                        <p:attrNameLst>
                                          <p:attrName>style.visibility</p:attrName>
                                        </p:attrNameLst>
                                      </p:cBhvr>
                                      <p:to>
                                        <p:strVal val="visible"/>
                                      </p:to>
                                    </p:set>
                                    <p:animEffect transition="in" filter="blinds(horizontal)">
                                      <p:cBhvr>
                                        <p:cTn id="45" dur="500"/>
                                        <p:tgtEl>
                                          <p:spTgt spid="7">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7">
                                            <p:txEl>
                                              <p:pRg st="12" end="12"/>
                                            </p:txEl>
                                          </p:spTgt>
                                        </p:tgtEl>
                                        <p:attrNameLst>
                                          <p:attrName>style.visibility</p:attrName>
                                        </p:attrNameLst>
                                      </p:cBhvr>
                                      <p:to>
                                        <p:strVal val="visible"/>
                                      </p:to>
                                    </p:set>
                                    <p:animEffect transition="in" filter="blinds(horizontal)">
                                      <p:cBhvr>
                                        <p:cTn id="50"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228600"/>
            <a:ext cx="8763000" cy="457200"/>
          </a:xfrm>
        </p:spPr>
        <p:txBody>
          <a:bodyPr>
            <a:normAutofit fontScale="90000"/>
          </a:bodyPr>
          <a:lstStyle/>
          <a:p>
            <a:r>
              <a:rPr kumimoji="0" lang="en-US" sz="3200" b="1" i="0" u="none" strike="noStrike" kern="0" cap="all" spc="0" normalizeH="0" noProof="0" smtClean="0">
                <a:ln>
                  <a:noFill/>
                </a:ln>
                <a:solidFill>
                  <a:schemeClr val="tx2"/>
                </a:solidFill>
                <a:effectLst/>
                <a:uLnTx/>
                <a:uFillTx/>
                <a:latin typeface="Calibri" pitchFamily="34" charset="0"/>
              </a:rPr>
              <a:t>INSTRUCTION TYPE - 2</a:t>
            </a:r>
            <a:endParaRPr lang="en-US" sz="3200" b="1" cap="all" dirty="0">
              <a:latin typeface="Calibri" pitchFamily="34" charset="0"/>
            </a:endParaRPr>
          </a:p>
        </p:txBody>
      </p:sp>
      <p:sp>
        <p:nvSpPr>
          <p:cNvPr id="7" name="TextBox 6"/>
          <p:cNvSpPr txBox="1"/>
          <p:nvPr/>
        </p:nvSpPr>
        <p:spPr>
          <a:xfrm>
            <a:off x="304800" y="990600"/>
            <a:ext cx="8686800" cy="5632311"/>
          </a:xfrm>
          <a:prstGeom prst="rect">
            <a:avLst/>
          </a:prstGeom>
          <a:noFill/>
        </p:spPr>
        <p:txBody>
          <a:bodyPr wrap="square" rtlCol="0">
            <a:spAutoFit/>
          </a:bodyPr>
          <a:lstStyle/>
          <a:p>
            <a:r>
              <a:rPr lang="en-US" sz="2000" dirty="0" smtClean="0"/>
              <a:t>  </a:t>
            </a:r>
          </a:p>
          <a:p>
            <a:pPr>
              <a:buFont typeface="Arial" pitchFamily="34" charset="0"/>
              <a:buChar char="•"/>
            </a:pPr>
            <a:r>
              <a:rPr lang="en-US" sz="2000" dirty="0" smtClean="0"/>
              <a:t>   Control flow operations</a:t>
            </a:r>
          </a:p>
          <a:p>
            <a:r>
              <a:rPr lang="en-US" sz="2000" dirty="0" smtClean="0"/>
              <a:t> </a:t>
            </a:r>
          </a:p>
          <a:p>
            <a:r>
              <a:rPr lang="en-US" sz="2000" dirty="0" smtClean="0"/>
              <a:t>    -  Branch to another location in the program</a:t>
            </a:r>
          </a:p>
          <a:p>
            <a:r>
              <a:rPr lang="en-US" sz="2000" dirty="0" smtClean="0"/>
              <a:t>    -  Conditional Branch - to another location if a certain condition holds</a:t>
            </a:r>
          </a:p>
          <a:p>
            <a:r>
              <a:rPr lang="en-US" sz="2000" b="1" dirty="0" smtClean="0"/>
              <a:t>    </a:t>
            </a:r>
            <a:r>
              <a:rPr lang="en-US" sz="2000" dirty="0" smtClean="0"/>
              <a:t>-  indirect branch to another location, while saving the location of the next </a:t>
            </a:r>
          </a:p>
          <a:p>
            <a:r>
              <a:rPr lang="en-US" sz="2000" dirty="0" smtClean="0"/>
              <a:t>       instruction as a point to return to (a call)</a:t>
            </a:r>
          </a:p>
          <a:p>
            <a:endParaRPr lang="en-US" sz="2000" dirty="0" smtClean="0"/>
          </a:p>
          <a:p>
            <a:pPr>
              <a:buFont typeface="Arial" pitchFamily="34" charset="0"/>
              <a:buChar char="•"/>
            </a:pPr>
            <a:r>
              <a:rPr lang="en-US" sz="2000" dirty="0" smtClean="0"/>
              <a:t>   Complex Instructions</a:t>
            </a:r>
          </a:p>
          <a:p>
            <a:endParaRPr lang="en-US" sz="2000" dirty="0" smtClean="0"/>
          </a:p>
          <a:p>
            <a:r>
              <a:rPr lang="en-US" sz="2000" dirty="0" smtClean="0"/>
              <a:t>    -  Combination of many simple Instructions</a:t>
            </a:r>
          </a:p>
          <a:p>
            <a:r>
              <a:rPr lang="en-US" sz="2000" dirty="0" smtClean="0"/>
              <a:t>    -  Examples:</a:t>
            </a:r>
          </a:p>
          <a:p>
            <a:r>
              <a:rPr lang="en-US" sz="2000" dirty="0" smtClean="0"/>
              <a:t>        -  Saving many registers on the stack at once</a:t>
            </a:r>
          </a:p>
          <a:p>
            <a:r>
              <a:rPr lang="en-US" sz="2000" dirty="0" smtClean="0"/>
              <a:t>        -  Moving large blocks of memory</a:t>
            </a:r>
          </a:p>
          <a:p>
            <a:r>
              <a:rPr lang="en-US" sz="2000" dirty="0" smtClean="0"/>
              <a:t>        -  Complex/floating point arithmetic (sine/cosine/ square root etc.)</a:t>
            </a:r>
          </a:p>
          <a:p>
            <a:endParaRPr lang="en-US" sz="2000" dirty="0" smtClean="0"/>
          </a:p>
          <a:p>
            <a:endParaRPr lang="en-US" sz="2000" dirty="0" smtClean="0"/>
          </a:p>
          <a:p>
            <a:endParaRPr lang="en-US" sz="2000" dirty="0" smtClean="0"/>
          </a:p>
        </p:txBody>
      </p:sp>
      <p:sp>
        <p:nvSpPr>
          <p:cNvPr id="4" name="Slide Number Placeholder 3"/>
          <p:cNvSpPr>
            <a:spLocks noGrp="1"/>
          </p:cNvSpPr>
          <p:nvPr>
            <p:ph type="sldNum" sz="quarter" idx="12"/>
          </p:nvPr>
        </p:nvSpPr>
        <p:spPr/>
        <p:txBody>
          <a:bodyPr/>
          <a:lstStyle/>
          <a:p>
            <a:fld id="{DC27EE6D-B6D5-4D77-A0CE-49CF6C7E1D10}"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500"/>
                                        <p:tgtEl>
                                          <p:spTgt spid="7">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blinds(horizontal)">
                                      <p:cBhvr>
                                        <p:cTn id="25" dur="500"/>
                                        <p:tgtEl>
                                          <p:spTgt spid="7">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blinds(horizontal)">
                                      <p:cBhvr>
                                        <p:cTn id="30" dur="500"/>
                                        <p:tgtEl>
                                          <p:spTgt spid="7">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animEffect transition="in" filter="blinds(horizontal)">
                                      <p:cBhvr>
                                        <p:cTn id="35" dur="500"/>
                                        <p:tgtEl>
                                          <p:spTgt spid="7">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11" end="11"/>
                                            </p:txEl>
                                          </p:spTgt>
                                        </p:tgtEl>
                                        <p:attrNameLst>
                                          <p:attrName>style.visibility</p:attrName>
                                        </p:attrNameLst>
                                      </p:cBhvr>
                                      <p:to>
                                        <p:strVal val="visible"/>
                                      </p:to>
                                    </p:set>
                                    <p:animEffect transition="in" filter="blinds(horizontal)">
                                      <p:cBhvr>
                                        <p:cTn id="40" dur="500"/>
                                        <p:tgtEl>
                                          <p:spTgt spid="7">
                                            <p:txEl>
                                              <p:pRg st="11" end="11"/>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7">
                                            <p:txEl>
                                              <p:pRg st="12" end="12"/>
                                            </p:txEl>
                                          </p:spTgt>
                                        </p:tgtEl>
                                        <p:attrNameLst>
                                          <p:attrName>style.visibility</p:attrName>
                                        </p:attrNameLst>
                                      </p:cBhvr>
                                      <p:to>
                                        <p:strVal val="visible"/>
                                      </p:to>
                                    </p:set>
                                    <p:animEffect transition="in" filter="blinds(horizontal)">
                                      <p:cBhvr>
                                        <p:cTn id="43" dur="500"/>
                                        <p:tgtEl>
                                          <p:spTgt spid="7">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7">
                                            <p:txEl>
                                              <p:pRg st="13" end="13"/>
                                            </p:txEl>
                                          </p:spTgt>
                                        </p:tgtEl>
                                        <p:attrNameLst>
                                          <p:attrName>style.visibility</p:attrName>
                                        </p:attrNameLst>
                                      </p:cBhvr>
                                      <p:to>
                                        <p:strVal val="visible"/>
                                      </p:to>
                                    </p:set>
                                    <p:animEffect transition="in" filter="blinds(horizontal)">
                                      <p:cBhvr>
                                        <p:cTn id="48" dur="500"/>
                                        <p:tgtEl>
                                          <p:spTgt spid="7">
                                            <p:txEl>
                                              <p:pRg st="13" end="1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7">
                                            <p:txEl>
                                              <p:pRg st="14" end="14"/>
                                            </p:txEl>
                                          </p:spTgt>
                                        </p:tgtEl>
                                        <p:attrNameLst>
                                          <p:attrName>style.visibility</p:attrName>
                                        </p:attrNameLst>
                                      </p:cBhvr>
                                      <p:to>
                                        <p:strVal val="visible"/>
                                      </p:to>
                                    </p:set>
                                    <p:animEffect transition="in" filter="blinds(horizontal)">
                                      <p:cBhvr>
                                        <p:cTn id="53"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228600"/>
            <a:ext cx="8763000" cy="457200"/>
          </a:xfrm>
        </p:spPr>
        <p:txBody>
          <a:bodyPr>
            <a:normAutofit fontScale="90000"/>
          </a:bodyPr>
          <a:lstStyle/>
          <a:p>
            <a:r>
              <a:rPr kumimoji="0" lang="en-US" sz="3200" b="1" i="0" u="none" strike="noStrike" kern="0" cap="all" spc="0" normalizeH="0" noProof="0" dirty="0" smtClean="0">
                <a:ln>
                  <a:noFill/>
                </a:ln>
                <a:solidFill>
                  <a:schemeClr val="tx2"/>
                </a:solidFill>
                <a:effectLst/>
                <a:uLnTx/>
                <a:uFillTx/>
                <a:latin typeface="Calibri" pitchFamily="34" charset="0"/>
              </a:rPr>
              <a:t>DATA  TYPE</a:t>
            </a:r>
            <a:endParaRPr lang="en-US" sz="3200" b="1" cap="all" dirty="0">
              <a:latin typeface="Calibri" pitchFamily="34" charset="0"/>
            </a:endParaRPr>
          </a:p>
        </p:txBody>
      </p:sp>
      <p:sp>
        <p:nvSpPr>
          <p:cNvPr id="7" name="TextBox 6"/>
          <p:cNvSpPr txBox="1"/>
          <p:nvPr/>
        </p:nvSpPr>
        <p:spPr>
          <a:xfrm>
            <a:off x="990600" y="914400"/>
            <a:ext cx="7086600" cy="5632311"/>
          </a:xfrm>
          <a:prstGeom prst="rect">
            <a:avLst/>
          </a:prstGeom>
          <a:noFill/>
        </p:spPr>
        <p:txBody>
          <a:bodyPr wrap="square" rtlCol="0">
            <a:spAutoFit/>
          </a:bodyPr>
          <a:lstStyle/>
          <a:p>
            <a:pPr>
              <a:buFont typeface="Arial" pitchFamily="34" charset="0"/>
              <a:buChar char="•"/>
            </a:pPr>
            <a:r>
              <a:rPr lang="en-US" sz="3200" dirty="0" smtClean="0"/>
              <a:t>  Integer			       100</a:t>
            </a:r>
          </a:p>
          <a:p>
            <a:pPr>
              <a:buFont typeface="Arial" pitchFamily="34" charset="0"/>
              <a:buChar char="•"/>
            </a:pPr>
            <a:endParaRPr lang="en-US" sz="3200" dirty="0" smtClean="0"/>
          </a:p>
          <a:p>
            <a:pPr>
              <a:buFont typeface="Arial" pitchFamily="34" charset="0"/>
              <a:buChar char="•"/>
            </a:pPr>
            <a:r>
              <a:rPr lang="en-US" sz="3200" dirty="0" smtClean="0"/>
              <a:t>  Floating Point                   100.123</a:t>
            </a:r>
          </a:p>
          <a:p>
            <a:pPr>
              <a:buFont typeface="Arial" pitchFamily="34" charset="0"/>
              <a:buChar char="•"/>
            </a:pPr>
            <a:endParaRPr lang="en-US" sz="3200" dirty="0" smtClean="0"/>
          </a:p>
          <a:p>
            <a:pPr>
              <a:buFont typeface="Arial" pitchFamily="34" charset="0"/>
              <a:buChar char="•"/>
            </a:pPr>
            <a:r>
              <a:rPr lang="en-US" sz="3200" dirty="0" smtClean="0"/>
              <a:t>  Boolean                              1/0</a:t>
            </a:r>
          </a:p>
          <a:p>
            <a:r>
              <a:rPr lang="en-US" sz="3200" dirty="0" smtClean="0"/>
              <a:t>   </a:t>
            </a:r>
          </a:p>
          <a:p>
            <a:pPr>
              <a:buFont typeface="Arial" pitchFamily="34" charset="0"/>
              <a:buChar char="•"/>
            </a:pPr>
            <a:r>
              <a:rPr lang="en-US" sz="3200" dirty="0" smtClean="0"/>
              <a:t>  Character                           a / A / 4 </a:t>
            </a:r>
          </a:p>
          <a:p>
            <a:pPr>
              <a:buFont typeface="Arial" pitchFamily="34" charset="0"/>
              <a:buChar char="•"/>
            </a:pPr>
            <a:endParaRPr lang="en-US" sz="3200" dirty="0" smtClean="0"/>
          </a:p>
          <a:p>
            <a:pPr marL="346075" indent="-346075">
              <a:buFont typeface="Arial" pitchFamily="34" charset="0"/>
              <a:buChar char="•"/>
            </a:pPr>
            <a:r>
              <a:rPr lang="en-US" sz="3200" dirty="0" smtClean="0"/>
              <a:t>String                  “ Good morning   </a:t>
            </a:r>
          </a:p>
          <a:p>
            <a:pPr marL="346075" indent="-346075"/>
            <a:r>
              <a:rPr lang="en-US" sz="3200" dirty="0" smtClean="0"/>
              <a:t>                                   Everybody”</a:t>
            </a:r>
          </a:p>
          <a:p>
            <a:endParaRPr lang="en-US" sz="2000" dirty="0" smtClean="0"/>
          </a:p>
          <a:p>
            <a:r>
              <a:rPr lang="en-US" sz="2000" dirty="0" smtClean="0"/>
              <a:t>   </a:t>
            </a:r>
          </a:p>
        </p:txBody>
      </p:sp>
      <p:sp>
        <p:nvSpPr>
          <p:cNvPr id="4" name="Slide Number Placeholder 3"/>
          <p:cNvSpPr>
            <a:spLocks noGrp="1"/>
          </p:cNvSpPr>
          <p:nvPr>
            <p:ph type="sldNum" sz="quarter" idx="12"/>
          </p:nvPr>
        </p:nvSpPr>
        <p:spPr/>
        <p:txBody>
          <a:bodyPr/>
          <a:lstStyle/>
          <a:p>
            <a:fld id="{DC27EE6D-B6D5-4D77-A0CE-49CF6C7E1D10}"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blinds(horizontal)">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blinds(horizontal)">
                                      <p:cBhvr>
                                        <p:cTn id="27" dur="5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9" end="9"/>
                                            </p:txEl>
                                          </p:spTgt>
                                        </p:tgtEl>
                                        <p:attrNameLst>
                                          <p:attrName>style.visibility</p:attrName>
                                        </p:attrNameLst>
                                      </p:cBhvr>
                                      <p:to>
                                        <p:strVal val="visible"/>
                                      </p:to>
                                    </p:set>
                                    <p:animEffect transition="in" filter="blinds(horizontal)">
                                      <p:cBhvr>
                                        <p:cTn id="3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INTRODUCTION TO DIGITAL ELECTRONICS</a:t>
            </a:r>
            <a:endParaRPr lang="en-US" sz="3200" b="1" dirty="0"/>
          </a:p>
        </p:txBody>
      </p:sp>
      <p:sp>
        <p:nvSpPr>
          <p:cNvPr id="3" name="Content Placeholder 2"/>
          <p:cNvSpPr>
            <a:spLocks noGrp="1"/>
          </p:cNvSpPr>
          <p:nvPr>
            <p:ph idx="1"/>
          </p:nvPr>
        </p:nvSpPr>
        <p:spPr>
          <a:xfrm>
            <a:off x="457200" y="1295400"/>
            <a:ext cx="8229600" cy="4830763"/>
          </a:xfrm>
        </p:spPr>
        <p:txBody>
          <a:bodyPr/>
          <a:lstStyle/>
          <a:p>
            <a:pPr indent="3175">
              <a:buNone/>
            </a:pPr>
            <a:r>
              <a:rPr lang="en-US" dirty="0" smtClean="0"/>
              <a:t>Digital systems represent information using a binary system, where data can assume one of only two possible values: zero or one.</a:t>
            </a:r>
          </a:p>
          <a:p>
            <a:pPr indent="3175">
              <a:buNone/>
            </a:pPr>
            <a:endParaRPr lang="en-US" dirty="0" smtClean="0"/>
          </a:p>
          <a:p>
            <a:pPr indent="3175">
              <a:buNone/>
            </a:pPr>
            <a:r>
              <a:rPr lang="en-US" dirty="0" smtClean="0"/>
              <a:t>The system can be implemented with a few basic elements. We will represent numbers by  semiconductor switch. The switch can be operated at extremely high speed – say one billion times per second.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228600"/>
            <a:ext cx="8763000" cy="457200"/>
          </a:xfrm>
        </p:spPr>
        <p:txBody>
          <a:bodyPr>
            <a:normAutofit fontScale="90000"/>
          </a:bodyPr>
          <a:lstStyle/>
          <a:p>
            <a:r>
              <a:rPr kumimoji="0" lang="en-US" sz="3200" b="1" i="0" u="none" strike="noStrike" kern="0" cap="all" spc="0" normalizeH="0" noProof="0" dirty="0" smtClean="0">
                <a:ln>
                  <a:noFill/>
                </a:ln>
                <a:solidFill>
                  <a:schemeClr val="tx2"/>
                </a:solidFill>
                <a:effectLst/>
                <a:uLnTx/>
                <a:uFillTx/>
                <a:latin typeface="Calibri" pitchFamily="34" charset="0"/>
              </a:rPr>
              <a:t>COMPUTER ORGANIZATION</a:t>
            </a:r>
            <a:endParaRPr lang="en-US" sz="3200" b="1" cap="all" dirty="0">
              <a:latin typeface="Calibri" pitchFamily="34" charset="0"/>
            </a:endParaRPr>
          </a:p>
        </p:txBody>
      </p:sp>
      <p:sp>
        <p:nvSpPr>
          <p:cNvPr id="7" name="TextBox 6"/>
          <p:cNvSpPr txBox="1"/>
          <p:nvPr/>
        </p:nvSpPr>
        <p:spPr>
          <a:xfrm>
            <a:off x="304800" y="990601"/>
            <a:ext cx="8686800" cy="5632311"/>
          </a:xfrm>
          <a:prstGeom prst="rect">
            <a:avLst/>
          </a:prstGeom>
          <a:noFill/>
        </p:spPr>
        <p:txBody>
          <a:bodyPr wrap="square" rtlCol="0">
            <a:spAutoFit/>
          </a:bodyPr>
          <a:lstStyle/>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p:txBody>
      </p:sp>
      <p:sp>
        <p:nvSpPr>
          <p:cNvPr id="4" name="TextBox 3"/>
          <p:cNvSpPr txBox="1"/>
          <p:nvPr/>
        </p:nvSpPr>
        <p:spPr>
          <a:xfrm>
            <a:off x="457200" y="1143000"/>
            <a:ext cx="8227735" cy="5262979"/>
          </a:xfrm>
          <a:prstGeom prst="rect">
            <a:avLst/>
          </a:prstGeom>
          <a:noFill/>
        </p:spPr>
        <p:txBody>
          <a:bodyPr wrap="square" rtlCol="0">
            <a:spAutoFit/>
          </a:bodyPr>
          <a:lstStyle/>
          <a:p>
            <a:pPr>
              <a:buFont typeface="Arial" pitchFamily="34" charset="0"/>
              <a:buChar char="•"/>
            </a:pPr>
            <a:r>
              <a:rPr lang="en-US" sz="2400" dirty="0" smtClean="0"/>
              <a:t>   Data Path</a:t>
            </a:r>
          </a:p>
          <a:p>
            <a:endParaRPr lang="en-US" sz="2400" dirty="0" smtClean="0"/>
          </a:p>
          <a:p>
            <a:pPr>
              <a:buFont typeface="Arial" pitchFamily="34" charset="0"/>
              <a:buChar char="•"/>
            </a:pPr>
            <a:r>
              <a:rPr lang="en-US" sz="2400" dirty="0" smtClean="0"/>
              <a:t>   Control Path</a:t>
            </a:r>
          </a:p>
          <a:p>
            <a:endParaRPr lang="en-US" sz="2400" dirty="0" smtClean="0"/>
          </a:p>
          <a:p>
            <a:pPr>
              <a:buFont typeface="Arial" pitchFamily="34" charset="0"/>
              <a:buChar char="•"/>
            </a:pPr>
            <a:r>
              <a:rPr lang="en-US" sz="2400" dirty="0" smtClean="0"/>
              <a:t>   Interconnection of Elements</a:t>
            </a:r>
          </a:p>
          <a:p>
            <a:r>
              <a:rPr lang="en-US" sz="2400" dirty="0" smtClean="0"/>
              <a:t>    -  Arithmetic &amp; Logic Unit (ALU)</a:t>
            </a:r>
          </a:p>
          <a:p>
            <a:r>
              <a:rPr lang="en-US" sz="2400" dirty="0" smtClean="0"/>
              <a:t>    -  Memory</a:t>
            </a:r>
          </a:p>
          <a:p>
            <a:r>
              <a:rPr lang="en-US" sz="2400" dirty="0" smtClean="0"/>
              <a:t>    -  Control Unit</a:t>
            </a:r>
          </a:p>
          <a:p>
            <a:endParaRPr lang="en-US" sz="2400" dirty="0" smtClean="0"/>
          </a:p>
          <a:p>
            <a:pPr>
              <a:buFont typeface="Arial" pitchFamily="34" charset="0"/>
              <a:buChar char="•"/>
            </a:pPr>
            <a:r>
              <a:rPr lang="en-US" sz="2400" dirty="0" smtClean="0"/>
              <a:t>   Microcode</a:t>
            </a:r>
          </a:p>
          <a:p>
            <a:pPr>
              <a:buFont typeface="Arial" pitchFamily="34" charset="0"/>
              <a:buChar char="•"/>
            </a:pPr>
            <a:endParaRPr lang="en-US" sz="2400" dirty="0" smtClean="0"/>
          </a:p>
          <a:p>
            <a:pPr>
              <a:buFont typeface="Arial" pitchFamily="34" charset="0"/>
              <a:buChar char="•"/>
            </a:pPr>
            <a:r>
              <a:rPr lang="en-US" sz="2400" dirty="0" smtClean="0"/>
              <a:t>   Bus Structure – Address &amp; Data Bus</a:t>
            </a:r>
          </a:p>
          <a:p>
            <a:pPr>
              <a:buFont typeface="Arial" pitchFamily="34" charset="0"/>
              <a:buChar char="•"/>
            </a:pPr>
            <a:endParaRPr lang="en-US" sz="2400" dirty="0" smtClean="0"/>
          </a:p>
          <a:p>
            <a:pPr>
              <a:buFont typeface="Arial" pitchFamily="34" charset="0"/>
              <a:buChar char="•"/>
            </a:pPr>
            <a:r>
              <a:rPr lang="en-US" sz="2400" dirty="0" smtClean="0"/>
              <a:t>   Instruction Pipe Lining     </a:t>
            </a:r>
            <a:r>
              <a:rPr lang="en-US" dirty="0" smtClean="0"/>
              <a:t>                                                                   </a:t>
            </a:r>
            <a:endParaRPr lang="en-US" dirty="0"/>
          </a:p>
        </p:txBody>
      </p:sp>
      <p:sp>
        <p:nvSpPr>
          <p:cNvPr id="5" name="Slide Number Placeholder 4"/>
          <p:cNvSpPr>
            <a:spLocks noGrp="1"/>
          </p:cNvSpPr>
          <p:nvPr>
            <p:ph type="sldNum" sz="quarter" idx="12"/>
          </p:nvPr>
        </p:nvSpPr>
        <p:spPr/>
        <p:txBody>
          <a:bodyPr/>
          <a:lstStyle/>
          <a:p>
            <a:fld id="{DC27EE6D-B6D5-4D77-A0CE-49CF6C7E1D10}"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blinds(horizontal)">
                                      <p:cBhvr>
                                        <p:cTn id="20" dur="500"/>
                                        <p:tgtEl>
                                          <p:spTgt spid="4">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blinds(horizontal)">
                                      <p:cBhvr>
                                        <p:cTn id="23" dur="500"/>
                                        <p:tgtEl>
                                          <p:spTgt spid="4">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blinds(horizontal)">
                                      <p:cBhvr>
                                        <p:cTn id="26" dur="500"/>
                                        <p:tgtEl>
                                          <p:spTgt spid="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blinds(horizontal)">
                                      <p:cBhvr>
                                        <p:cTn id="31" dur="500"/>
                                        <p:tgtEl>
                                          <p:spTgt spid="4">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4">
                                            <p:txEl>
                                              <p:pRg st="11" end="11"/>
                                            </p:txEl>
                                          </p:spTgt>
                                        </p:tgtEl>
                                        <p:attrNameLst>
                                          <p:attrName>style.visibility</p:attrName>
                                        </p:attrNameLst>
                                      </p:cBhvr>
                                      <p:to>
                                        <p:strVal val="visible"/>
                                      </p:to>
                                    </p:set>
                                    <p:animEffect transition="in" filter="blinds(horizontal)">
                                      <p:cBhvr>
                                        <p:cTn id="36" dur="500"/>
                                        <p:tgtEl>
                                          <p:spTgt spid="4">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animEffect transition="in" filter="blinds(horizontal)">
                                      <p:cBhvr>
                                        <p:cTn id="41"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228600"/>
            <a:ext cx="8763000" cy="457200"/>
          </a:xfrm>
        </p:spPr>
        <p:txBody>
          <a:bodyPr>
            <a:normAutofit fontScale="90000"/>
          </a:bodyPr>
          <a:lstStyle/>
          <a:p>
            <a:r>
              <a:rPr kumimoji="0" lang="en-US" sz="3200" b="1" i="0" u="none" strike="noStrike" kern="0" cap="all" spc="0" normalizeH="0" noProof="0" dirty="0" smtClean="0">
                <a:ln>
                  <a:noFill/>
                </a:ln>
                <a:solidFill>
                  <a:schemeClr val="tx2"/>
                </a:solidFill>
                <a:effectLst/>
                <a:uLnTx/>
                <a:uFillTx/>
                <a:latin typeface="Calibri" pitchFamily="34" charset="0"/>
              </a:rPr>
              <a:t>INTERRUPT SYSTEM</a:t>
            </a:r>
            <a:endParaRPr lang="en-US" sz="3200" b="1" cap="all" dirty="0">
              <a:latin typeface="Calibri" pitchFamily="34" charset="0"/>
            </a:endParaRPr>
          </a:p>
        </p:txBody>
      </p:sp>
      <p:sp>
        <p:nvSpPr>
          <p:cNvPr id="7" name="TextBox 6"/>
          <p:cNvSpPr txBox="1"/>
          <p:nvPr/>
        </p:nvSpPr>
        <p:spPr>
          <a:xfrm>
            <a:off x="304800" y="990601"/>
            <a:ext cx="8686800" cy="5632311"/>
          </a:xfrm>
          <a:prstGeom prst="rect">
            <a:avLst/>
          </a:prstGeom>
          <a:noFill/>
        </p:spPr>
        <p:txBody>
          <a:bodyPr wrap="square" rtlCol="0">
            <a:spAutoFit/>
          </a:bodyPr>
          <a:lstStyle/>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p:txBody>
      </p:sp>
      <p:sp>
        <p:nvSpPr>
          <p:cNvPr id="4" name="TextBox 3"/>
          <p:cNvSpPr txBox="1"/>
          <p:nvPr/>
        </p:nvSpPr>
        <p:spPr>
          <a:xfrm>
            <a:off x="457200" y="1295400"/>
            <a:ext cx="8227735" cy="4893647"/>
          </a:xfrm>
          <a:prstGeom prst="rect">
            <a:avLst/>
          </a:prstGeom>
          <a:noFill/>
        </p:spPr>
        <p:txBody>
          <a:bodyPr wrap="square" rtlCol="0">
            <a:spAutoFit/>
          </a:bodyPr>
          <a:lstStyle/>
          <a:p>
            <a:pPr>
              <a:buFont typeface="Arial" pitchFamily="34" charset="0"/>
              <a:buChar char="•"/>
            </a:pPr>
            <a:r>
              <a:rPr lang="en-US" sz="2400" dirty="0" smtClean="0"/>
              <a:t>   Interrupt -  A signal to the CPU indicating an event that  </a:t>
            </a:r>
          </a:p>
          <a:p>
            <a:r>
              <a:rPr lang="en-US" sz="2400" dirty="0" smtClean="0"/>
              <a:t>                          needs immediate attention</a:t>
            </a:r>
          </a:p>
          <a:p>
            <a:r>
              <a:rPr lang="en-US" sz="2400" dirty="0" smtClean="0"/>
              <a:t>                      -  Two types: Hardware &amp; Software Interrupt</a:t>
            </a:r>
          </a:p>
          <a:p>
            <a:endParaRPr lang="en-US" sz="2400" dirty="0" smtClean="0"/>
          </a:p>
          <a:p>
            <a:pPr>
              <a:buFont typeface="Arial" pitchFamily="34" charset="0"/>
              <a:buChar char="•"/>
            </a:pPr>
            <a:r>
              <a:rPr lang="en-US" sz="2400" dirty="0" smtClean="0"/>
              <a:t>   Hardware Interrupt -  External, usually from a peripheral         </a:t>
            </a:r>
          </a:p>
          <a:p>
            <a:r>
              <a:rPr lang="en-US" sz="2400" dirty="0" smtClean="0"/>
              <a:t>                                            device e.g. Disk Drive, Keyboard  </a:t>
            </a:r>
          </a:p>
          <a:p>
            <a:r>
              <a:rPr lang="en-US" sz="2400" dirty="0" smtClean="0"/>
              <a:t>                                            or Mouse</a:t>
            </a:r>
          </a:p>
          <a:p>
            <a:endParaRPr lang="en-US" sz="2400" dirty="0" smtClean="0"/>
          </a:p>
          <a:p>
            <a:pPr>
              <a:buFont typeface="Arial" pitchFamily="34" charset="0"/>
              <a:buChar char="•"/>
            </a:pPr>
            <a:r>
              <a:rPr lang="en-US" sz="2400" dirty="0" smtClean="0"/>
              <a:t>   Software Interrupt   -  Internal</a:t>
            </a:r>
          </a:p>
          <a:p>
            <a:r>
              <a:rPr lang="en-US" sz="2400" dirty="0" smtClean="0"/>
              <a:t>                                         -  Exception e.g. Divide by zero</a:t>
            </a:r>
          </a:p>
          <a:p>
            <a:r>
              <a:rPr lang="en-US" sz="2400" dirty="0" smtClean="0"/>
              <a:t>                                         -  Programmable</a:t>
            </a:r>
          </a:p>
          <a:p>
            <a:endParaRPr lang="en-US" dirty="0" smtClean="0"/>
          </a:p>
          <a:p>
            <a:r>
              <a:rPr lang="en-US" dirty="0" smtClean="0"/>
              <a:t>                                                                       </a:t>
            </a:r>
            <a:endParaRPr lang="en-US" dirty="0"/>
          </a:p>
        </p:txBody>
      </p:sp>
      <p:sp>
        <p:nvSpPr>
          <p:cNvPr id="5" name="Slide Number Placeholder 4"/>
          <p:cNvSpPr>
            <a:spLocks noGrp="1"/>
          </p:cNvSpPr>
          <p:nvPr>
            <p:ph type="sldNum" sz="quarter" idx="12"/>
          </p:nvPr>
        </p:nvSpPr>
        <p:spPr/>
        <p:txBody>
          <a:bodyPr/>
          <a:lstStyle/>
          <a:p>
            <a:fld id="{DC27EE6D-B6D5-4D77-A0CE-49CF6C7E1D10}"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blinds(horizontal)">
                                      <p:cBhvr>
                                        <p:cTn id="20" dur="500"/>
                                        <p:tgtEl>
                                          <p:spTgt spid="4">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blinds(horizontal)">
                                      <p:cBhvr>
                                        <p:cTn id="23" dur="500"/>
                                        <p:tgtEl>
                                          <p:spTgt spid="4">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blinds(horizontal)">
                                      <p:cBhvr>
                                        <p:cTn id="26" dur="500"/>
                                        <p:tgtEl>
                                          <p:spTgt spid="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blinds(horizontal)">
                                      <p:cBhvr>
                                        <p:cTn id="31" dur="500"/>
                                        <p:tgtEl>
                                          <p:spTgt spid="4">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blinds(horizontal)">
                                      <p:cBhvr>
                                        <p:cTn id="34" dur="500"/>
                                        <p:tgtEl>
                                          <p:spTgt spid="4">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blinds(horizontal)">
                                      <p:cBhvr>
                                        <p:cTn id="3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Microcontroller</a:t>
            </a:r>
            <a:endParaRPr lang="en-US" dirty="0"/>
          </a:p>
        </p:txBody>
      </p:sp>
      <p:sp>
        <p:nvSpPr>
          <p:cNvPr id="3" name="TextBox 2"/>
          <p:cNvSpPr txBox="1"/>
          <p:nvPr/>
        </p:nvSpPr>
        <p:spPr>
          <a:xfrm>
            <a:off x="1066800" y="1600201"/>
            <a:ext cx="7772400" cy="4708981"/>
          </a:xfrm>
          <a:prstGeom prst="rect">
            <a:avLst/>
          </a:prstGeom>
          <a:noFill/>
        </p:spPr>
        <p:txBody>
          <a:bodyPr wrap="square" rtlCol="0">
            <a:spAutoFit/>
          </a:bodyPr>
          <a:lstStyle/>
          <a:p>
            <a:r>
              <a:rPr lang="en-US" sz="2000" dirty="0" smtClean="0"/>
              <a:t>A microcontroller (or MCU for microcontroller unit) is a small computer on a single integrated circuit. A microcontroller contains one or more CPUs (processor cores) along with memory and programmable input/output peripherals. Memory in form of  flash or ROM is often built on chip. A small amount of RAM is also included  </a:t>
            </a:r>
          </a:p>
          <a:p>
            <a:endParaRPr lang="en-US" sz="2000" dirty="0" smtClean="0"/>
          </a:p>
          <a:p>
            <a:r>
              <a:rPr lang="en-US" sz="2000" dirty="0" smtClean="0"/>
              <a:t>Microcontrollers are designed for embedded applications, in contrast to the microprocessors used in personal computers or other general purpose applications consisting of various discrete chips.</a:t>
            </a:r>
          </a:p>
          <a:p>
            <a:endParaRPr lang="en-US" sz="2000" dirty="0" smtClean="0"/>
          </a:p>
          <a:p>
            <a:r>
              <a:rPr lang="en-US" sz="2000" dirty="0" smtClean="0"/>
              <a:t>Microcontrollers are used in automatically controlled products and devices, such as automobile engine control systems, implantable medical devices, remote controls, office machines, appliances, power tools, toys,  cell phones and other embedded systems.  Most of the  modern SCADA controllers (PLC/RTU/PAC) are microcontroller based. </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050E9D1-594C-4DCE-8787-E14E8DA9CA15}" type="slidenum">
              <a:rPr lang="en-US" smtClean="0"/>
              <a:pPr/>
              <a:t>23</a:t>
            </a:fld>
            <a:endParaRPr lang="en-US"/>
          </a:p>
        </p:txBody>
      </p:sp>
      <p:pic>
        <p:nvPicPr>
          <p:cNvPr id="55298" name="Picture 2"/>
          <p:cNvPicPr>
            <a:picLocks noGrp="1" noChangeAspect="1" noChangeArrowheads="1"/>
          </p:cNvPicPr>
          <p:nvPr>
            <p:ph idx="1"/>
          </p:nvPr>
        </p:nvPicPr>
        <p:blipFill>
          <a:blip r:embed="rId2"/>
          <a:srcRect/>
          <a:stretch>
            <a:fillRect/>
          </a:stretch>
        </p:blipFill>
        <p:spPr bwMode="auto">
          <a:xfrm>
            <a:off x="152400" y="228600"/>
            <a:ext cx="8839200" cy="6476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74638"/>
            <a:ext cx="8229600" cy="639762"/>
          </a:xfrm>
        </p:spPr>
        <p:txBody>
          <a:bodyPr/>
          <a:lstStyle/>
          <a:p>
            <a:r>
              <a:rPr lang="en-US" sz="3200" b="1" smtClean="0"/>
              <a:t>SYSTEMS</a:t>
            </a:r>
            <a:endParaRPr lang="en-US" sz="3600" b="1" smtClean="0"/>
          </a:p>
        </p:txBody>
      </p:sp>
      <p:sp>
        <p:nvSpPr>
          <p:cNvPr id="16386" name="Content Placeholder 2"/>
          <p:cNvSpPr>
            <a:spLocks noGrp="1"/>
          </p:cNvSpPr>
          <p:nvPr>
            <p:ph idx="1"/>
          </p:nvPr>
        </p:nvSpPr>
        <p:spPr>
          <a:xfrm>
            <a:off x="457200" y="1143000"/>
            <a:ext cx="8229600" cy="5410200"/>
          </a:xfrm>
        </p:spPr>
        <p:txBody>
          <a:bodyPr/>
          <a:lstStyle/>
          <a:p>
            <a:pPr>
              <a:buFont typeface="Arial" charset="0"/>
              <a:buNone/>
            </a:pPr>
            <a:endParaRPr lang="en-US" sz="2800" dirty="0" smtClean="0"/>
          </a:p>
          <a:p>
            <a:pPr>
              <a:buFont typeface="Arial" charset="0"/>
              <a:buNone/>
            </a:pPr>
            <a:r>
              <a:rPr lang="en-US" sz="2800" dirty="0" smtClean="0"/>
              <a:t>•  Assembly of parts with structure, connectivity and behavior</a:t>
            </a:r>
          </a:p>
          <a:p>
            <a:pPr>
              <a:buFont typeface="Arial" charset="0"/>
              <a:buNone/>
            </a:pPr>
            <a:r>
              <a:rPr lang="en-US" sz="2800" dirty="0" smtClean="0"/>
              <a:t>• 	Modules that relate to each other</a:t>
            </a:r>
          </a:p>
          <a:p>
            <a:pPr>
              <a:buFont typeface="Arial" charset="0"/>
              <a:buNone/>
            </a:pPr>
            <a:r>
              <a:rPr lang="en-US" sz="2800" dirty="0" smtClean="0"/>
              <a:t>• 	Interacting entities with common goals</a:t>
            </a:r>
          </a:p>
          <a:p>
            <a:pPr>
              <a:buFont typeface="Arial" charset="0"/>
              <a:buNone/>
            </a:pPr>
            <a:r>
              <a:rPr lang="en-US" sz="2800" dirty="0" smtClean="0"/>
              <a:t>• 	Objects within defined boundaries within some environment</a:t>
            </a:r>
          </a:p>
          <a:p>
            <a:pPr>
              <a:buFont typeface="Arial" charset="0"/>
              <a:buNone/>
            </a:pPr>
            <a:r>
              <a:rPr lang="en-US" sz="2800" dirty="0" smtClean="0"/>
              <a:t>• 	Response to inputs from externalities</a:t>
            </a:r>
          </a:p>
          <a:p>
            <a:pPr>
              <a:buFont typeface="Arial" charset="0"/>
              <a:buNone/>
            </a:pPr>
            <a:r>
              <a:rPr lang="en-US" sz="2800" dirty="0" smtClean="0"/>
              <a:t>• 	Creation of outputs to externalities</a:t>
            </a:r>
          </a:p>
        </p:txBody>
      </p:sp>
      <p:pic>
        <p:nvPicPr>
          <p:cNvPr id="16387" name="Picture 10"/>
          <p:cNvPicPr>
            <a:picLocks noChangeAspect="1" noChangeArrowheads="1"/>
          </p:cNvPicPr>
          <p:nvPr/>
        </p:nvPicPr>
        <p:blipFill>
          <a:blip r:embed="rId2"/>
          <a:srcRect/>
          <a:stretch>
            <a:fillRect/>
          </a:stretch>
        </p:blipFill>
        <p:spPr bwMode="auto">
          <a:xfrm>
            <a:off x="6858000" y="2286000"/>
            <a:ext cx="2133600" cy="1371600"/>
          </a:xfrm>
          <a:prstGeom prst="rect">
            <a:avLst/>
          </a:prstGeom>
          <a:noFill/>
          <a:ln w="9525">
            <a:noFill/>
            <a:miter lim="800000"/>
            <a:headEnd/>
            <a:tailEnd/>
          </a:ln>
        </p:spPr>
      </p:pic>
      <p:pic>
        <p:nvPicPr>
          <p:cNvPr id="16388" name="Picture 5"/>
          <p:cNvPicPr>
            <a:picLocks noChangeAspect="1" noChangeArrowheads="1"/>
          </p:cNvPicPr>
          <p:nvPr/>
        </p:nvPicPr>
        <p:blipFill>
          <a:blip r:embed="rId3"/>
          <a:srcRect/>
          <a:stretch>
            <a:fillRect/>
          </a:stretch>
        </p:blipFill>
        <p:spPr bwMode="auto">
          <a:xfrm>
            <a:off x="7239000" y="4191000"/>
            <a:ext cx="1752600" cy="16383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8840A6F-1B30-434E-9EE3-0C4CF9123BAD}" type="slidenum">
              <a:rPr lang="en-US"/>
              <a:pPr>
                <a:defRPr/>
              </a:pPr>
              <a:t>24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fade">
                                      <p:cBhvr>
                                        <p:cTn id="7" dur="2000"/>
                                        <p:tgtEl>
                                          <p:spTgt spid="1638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6">
                                            <p:txEl>
                                              <p:pRg st="2" end="2"/>
                                            </p:txEl>
                                          </p:spTgt>
                                        </p:tgtEl>
                                        <p:attrNameLst>
                                          <p:attrName>style.visibility</p:attrName>
                                        </p:attrNameLst>
                                      </p:cBhvr>
                                      <p:to>
                                        <p:strVal val="visible"/>
                                      </p:to>
                                    </p:set>
                                    <p:animEffect transition="in" filter="fade">
                                      <p:cBhvr>
                                        <p:cTn id="12" dur="2000"/>
                                        <p:tgtEl>
                                          <p:spTgt spid="163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6">
                                            <p:txEl>
                                              <p:pRg st="3" end="3"/>
                                            </p:txEl>
                                          </p:spTgt>
                                        </p:tgtEl>
                                        <p:attrNameLst>
                                          <p:attrName>style.visibility</p:attrName>
                                        </p:attrNameLst>
                                      </p:cBhvr>
                                      <p:to>
                                        <p:strVal val="visible"/>
                                      </p:to>
                                    </p:set>
                                    <p:animEffect transition="in" filter="fade">
                                      <p:cBhvr>
                                        <p:cTn id="17" dur="2000"/>
                                        <p:tgtEl>
                                          <p:spTgt spid="1638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6">
                                            <p:txEl>
                                              <p:pRg st="4" end="4"/>
                                            </p:txEl>
                                          </p:spTgt>
                                        </p:tgtEl>
                                        <p:attrNameLst>
                                          <p:attrName>style.visibility</p:attrName>
                                        </p:attrNameLst>
                                      </p:cBhvr>
                                      <p:to>
                                        <p:strVal val="visible"/>
                                      </p:to>
                                    </p:set>
                                    <p:animEffect transition="in" filter="fade">
                                      <p:cBhvr>
                                        <p:cTn id="22" dur="2000"/>
                                        <p:tgtEl>
                                          <p:spTgt spid="1638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6">
                                            <p:txEl>
                                              <p:pRg st="5" end="5"/>
                                            </p:txEl>
                                          </p:spTgt>
                                        </p:tgtEl>
                                        <p:attrNameLst>
                                          <p:attrName>style.visibility</p:attrName>
                                        </p:attrNameLst>
                                      </p:cBhvr>
                                      <p:to>
                                        <p:strVal val="visible"/>
                                      </p:to>
                                    </p:set>
                                    <p:animEffect transition="in" filter="fade">
                                      <p:cBhvr>
                                        <p:cTn id="27" dur="2000"/>
                                        <p:tgtEl>
                                          <p:spTgt spid="1638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86">
                                            <p:txEl>
                                              <p:pRg st="6" end="6"/>
                                            </p:txEl>
                                          </p:spTgt>
                                        </p:tgtEl>
                                        <p:attrNameLst>
                                          <p:attrName>style.visibility</p:attrName>
                                        </p:attrNameLst>
                                      </p:cBhvr>
                                      <p:to>
                                        <p:strVal val="visible"/>
                                      </p:to>
                                    </p:set>
                                    <p:animEffect transition="in" filter="fade">
                                      <p:cBhvr>
                                        <p:cTn id="32" dur="2000"/>
                                        <p:tgtEl>
                                          <p:spTgt spid="163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274638"/>
            <a:ext cx="8229600" cy="639762"/>
          </a:xfrm>
        </p:spPr>
        <p:txBody>
          <a:bodyPr/>
          <a:lstStyle/>
          <a:p>
            <a:r>
              <a:rPr lang="en-US" sz="3200" b="1" dirty="0" smtClean="0"/>
              <a:t>EMBEDDED SYSTEM</a:t>
            </a:r>
          </a:p>
        </p:txBody>
      </p:sp>
      <p:sp>
        <p:nvSpPr>
          <p:cNvPr id="15362" name="Content Placeholder 2"/>
          <p:cNvSpPr>
            <a:spLocks noGrp="1"/>
          </p:cNvSpPr>
          <p:nvPr>
            <p:ph idx="1"/>
          </p:nvPr>
        </p:nvSpPr>
        <p:spPr>
          <a:xfrm>
            <a:off x="457200" y="1143000"/>
            <a:ext cx="8382000" cy="5410200"/>
          </a:xfrm>
        </p:spPr>
        <p:txBody>
          <a:bodyPr/>
          <a:lstStyle/>
          <a:p>
            <a:endParaRPr lang="en-US" dirty="0" smtClean="0"/>
          </a:p>
          <a:p>
            <a:r>
              <a:rPr lang="en-US" dirty="0" smtClean="0"/>
              <a:t>A computer system specifically designed for a particular function</a:t>
            </a:r>
          </a:p>
          <a:p>
            <a:r>
              <a:rPr lang="en-US" dirty="0" smtClean="0"/>
              <a:t>Combination of computer hardware and software</a:t>
            </a:r>
          </a:p>
          <a:p>
            <a:r>
              <a:rPr lang="en-US" dirty="0" smtClean="0"/>
              <a:t>Hardware optimized for the application requirement</a:t>
            </a:r>
          </a:p>
          <a:p>
            <a:r>
              <a:rPr lang="en-US" dirty="0" smtClean="0"/>
              <a:t>Software may be fixed or programmable</a:t>
            </a:r>
          </a:p>
        </p:txBody>
      </p:sp>
      <p:sp>
        <p:nvSpPr>
          <p:cNvPr id="4" name="Slide Number Placeholder 3"/>
          <p:cNvSpPr>
            <a:spLocks noGrp="1"/>
          </p:cNvSpPr>
          <p:nvPr>
            <p:ph type="sldNum" sz="quarter" idx="12"/>
          </p:nvPr>
        </p:nvSpPr>
        <p:spPr/>
        <p:txBody>
          <a:bodyPr/>
          <a:lstStyle/>
          <a:p>
            <a:pPr>
              <a:defRPr/>
            </a:pPr>
            <a:fld id="{4F0426D0-8520-49ED-A8D0-F2F229826CFE}" type="slidenum">
              <a:rPr lang="en-US"/>
              <a:pPr>
                <a:defRPr/>
              </a:pPr>
              <a:t>25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animEffect transition="in" filter="fade">
                                      <p:cBhvr>
                                        <p:cTn id="7" dur="2000"/>
                                        <p:tgtEl>
                                          <p:spTgt spid="153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2">
                                            <p:txEl>
                                              <p:pRg st="2" end="2"/>
                                            </p:txEl>
                                          </p:spTgt>
                                        </p:tgtEl>
                                        <p:attrNameLst>
                                          <p:attrName>style.visibility</p:attrName>
                                        </p:attrNameLst>
                                      </p:cBhvr>
                                      <p:to>
                                        <p:strVal val="visible"/>
                                      </p:to>
                                    </p:set>
                                    <p:animEffect transition="in" filter="fade">
                                      <p:cBhvr>
                                        <p:cTn id="12" dur="2000"/>
                                        <p:tgtEl>
                                          <p:spTgt spid="153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2">
                                            <p:txEl>
                                              <p:pRg st="3" end="3"/>
                                            </p:txEl>
                                          </p:spTgt>
                                        </p:tgtEl>
                                        <p:attrNameLst>
                                          <p:attrName>style.visibility</p:attrName>
                                        </p:attrNameLst>
                                      </p:cBhvr>
                                      <p:to>
                                        <p:strVal val="visible"/>
                                      </p:to>
                                    </p:set>
                                    <p:animEffect transition="in" filter="fade">
                                      <p:cBhvr>
                                        <p:cTn id="17" dur="2000"/>
                                        <p:tgtEl>
                                          <p:spTgt spid="1536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2">
                                            <p:txEl>
                                              <p:pRg st="4" end="4"/>
                                            </p:txEl>
                                          </p:spTgt>
                                        </p:tgtEl>
                                        <p:attrNameLst>
                                          <p:attrName>style.visibility</p:attrName>
                                        </p:attrNameLst>
                                      </p:cBhvr>
                                      <p:to>
                                        <p:strVal val="visible"/>
                                      </p:to>
                                    </p:set>
                                    <p:animEffect transition="in" filter="fade">
                                      <p:cBhvr>
                                        <p:cTn id="22" dur="2000"/>
                                        <p:tgtEl>
                                          <p:spTgt spid="15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 to software</a:t>
            </a:r>
            <a:endParaRPr lang="en-US" b="1" dirty="0"/>
          </a:p>
        </p:txBody>
      </p:sp>
      <p:sp>
        <p:nvSpPr>
          <p:cNvPr id="3" name="Content Placeholder 2"/>
          <p:cNvSpPr>
            <a:spLocks noGrp="1"/>
          </p:cNvSpPr>
          <p:nvPr>
            <p:ph idx="1"/>
          </p:nvPr>
        </p:nvSpPr>
        <p:spPr/>
        <p:txBody>
          <a:bodyPr/>
          <a:lstStyle/>
          <a:p>
            <a:pPr>
              <a:buNone/>
            </a:pPr>
            <a:r>
              <a:rPr lang="en-US" i="1" dirty="0" smtClean="0"/>
              <a:t>    </a:t>
            </a:r>
            <a:r>
              <a:rPr lang="en-US" dirty="0" smtClean="0"/>
              <a:t>Software can be thought of as the variable part of a computer and hardware the invariable part. </a:t>
            </a:r>
          </a:p>
          <a:p>
            <a:pPr>
              <a:buNone/>
            </a:pPr>
            <a:r>
              <a:rPr lang="en-US" dirty="0" smtClean="0"/>
              <a:t>    Software is often divided into application software (programs that do work users are directly interested in) and system software (which includes operating systems and any program that supports application software).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smtClean="0"/>
              <a:t>Operating System</a:t>
            </a:r>
            <a:endParaRPr lang="en-US" sz="3200" b="1" dirty="0"/>
          </a:p>
        </p:txBody>
      </p:sp>
      <p:sp>
        <p:nvSpPr>
          <p:cNvPr id="3" name="Content Placeholder 2"/>
          <p:cNvSpPr>
            <a:spLocks noGrp="1"/>
          </p:cNvSpPr>
          <p:nvPr>
            <p:ph idx="1"/>
          </p:nvPr>
        </p:nvSpPr>
        <p:spPr>
          <a:xfrm>
            <a:off x="457200" y="990600"/>
            <a:ext cx="8229600" cy="5135563"/>
          </a:xfrm>
        </p:spPr>
        <p:txBody>
          <a:bodyPr>
            <a:normAutofit fontScale="77500" lnSpcReduction="20000"/>
          </a:bodyPr>
          <a:lstStyle/>
          <a:p>
            <a:pPr>
              <a:buNone/>
            </a:pPr>
            <a:r>
              <a:rPr lang="en-US" dirty="0" smtClean="0"/>
              <a:t>     An operating system is a program that acts as an interface between the user and the computer hardware and controls the execution of all kinds of programs.</a:t>
            </a:r>
          </a:p>
          <a:p>
            <a:pPr>
              <a:buNone/>
            </a:pPr>
            <a:endParaRPr lang="en-US" dirty="0" smtClean="0"/>
          </a:p>
          <a:p>
            <a:pPr>
              <a:buNone/>
            </a:pPr>
            <a:r>
              <a:rPr lang="en-US" dirty="0" smtClean="0"/>
              <a:t>     Following are some of important functions of an operating System.</a:t>
            </a:r>
          </a:p>
          <a:p>
            <a:pPr>
              <a:buNone/>
            </a:pPr>
            <a:endParaRPr lang="en-US" dirty="0" smtClean="0"/>
          </a:p>
          <a:p>
            <a:pPr>
              <a:buNone/>
            </a:pPr>
            <a:r>
              <a:rPr lang="en-US" dirty="0" smtClean="0"/>
              <a:t>     Memory Management		Processor Management</a:t>
            </a:r>
          </a:p>
          <a:p>
            <a:pPr>
              <a:buNone/>
            </a:pPr>
            <a:r>
              <a:rPr lang="en-US" dirty="0" smtClean="0"/>
              <a:t>     Device Management		File Management</a:t>
            </a:r>
          </a:p>
          <a:p>
            <a:pPr>
              <a:buNone/>
            </a:pPr>
            <a:r>
              <a:rPr lang="en-US" dirty="0" smtClean="0"/>
              <a:t>     Security				Job accounting</a:t>
            </a:r>
          </a:p>
          <a:p>
            <a:pPr>
              <a:buNone/>
            </a:pPr>
            <a:r>
              <a:rPr lang="en-US" dirty="0" smtClean="0"/>
              <a:t>     System performance control        Error detecting aids</a:t>
            </a:r>
          </a:p>
          <a:p>
            <a:pPr>
              <a:buNone/>
            </a:pPr>
            <a:r>
              <a:rPr lang="en-US" dirty="0" smtClean="0"/>
              <a:t>	</a:t>
            </a:r>
          </a:p>
          <a:p>
            <a:pPr>
              <a:buNone/>
            </a:pPr>
            <a:r>
              <a:rPr lang="en-US" dirty="0" smtClean="0"/>
              <a:t>     Coordination between other software and users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a:t>
            </a:r>
            <a:endParaRPr lang="en-US" dirty="0"/>
          </a:p>
        </p:txBody>
      </p:sp>
      <p:pic>
        <p:nvPicPr>
          <p:cNvPr id="1026" name="Picture 2" descr="Conceptual view of an Operating System"/>
          <p:cNvPicPr>
            <a:picLocks noChangeAspect="1" noChangeArrowheads="1"/>
          </p:cNvPicPr>
          <p:nvPr/>
        </p:nvPicPr>
        <p:blipFill>
          <a:blip r:embed="rId2"/>
          <a:srcRect/>
          <a:stretch>
            <a:fillRect/>
          </a:stretch>
        </p:blipFill>
        <p:spPr bwMode="auto">
          <a:xfrm>
            <a:off x="1981200" y="2057400"/>
            <a:ext cx="5105400" cy="41148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52400" y="228600"/>
            <a:ext cx="8763000" cy="457200"/>
          </a:xfrm>
        </p:spPr>
        <p:txBody>
          <a:bodyPr>
            <a:noAutofit/>
          </a:bodyPr>
          <a:lstStyle/>
          <a:p>
            <a:r>
              <a:rPr lang="en-US" sz="3200" b="1" cap="all" dirty="0" smtClean="0">
                <a:latin typeface="Calibri" pitchFamily="34" charset="0"/>
              </a:rPr>
              <a:t>Hierarchy </a:t>
            </a:r>
            <a:r>
              <a:rPr lang="en-US" sz="3200" b="1" cap="all" dirty="0">
                <a:latin typeface="Calibri" pitchFamily="34" charset="0"/>
              </a:rPr>
              <a:t>of programming </a:t>
            </a:r>
            <a:r>
              <a:rPr lang="en-US" sz="3200" b="1" cap="all" dirty="0" smtClean="0">
                <a:latin typeface="Calibri" pitchFamily="34" charset="0"/>
              </a:rPr>
              <a:t>languages </a:t>
            </a:r>
            <a:endParaRPr lang="en-US" sz="3200" b="1" cap="all" dirty="0">
              <a:latin typeface="Calibri" pitchFamily="34" charset="0"/>
            </a:endParaRPr>
          </a:p>
        </p:txBody>
      </p:sp>
      <p:pic>
        <p:nvPicPr>
          <p:cNvPr id="74758" name="Picture 6" descr="fg12_01400"/>
          <p:cNvPicPr>
            <a:picLocks noChangeAspect="1" noChangeArrowheads="1"/>
          </p:cNvPicPr>
          <p:nvPr/>
        </p:nvPicPr>
        <p:blipFill>
          <a:blip r:embed="rId3"/>
          <a:srcRect/>
          <a:stretch>
            <a:fillRect/>
          </a:stretch>
        </p:blipFill>
        <p:spPr bwMode="auto">
          <a:xfrm>
            <a:off x="2286000" y="1600200"/>
            <a:ext cx="4241800" cy="46863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DC27EE6D-B6D5-4D77-A0CE-49CF6C7E1D10}"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t>Bit, Nibble and Byte</a:t>
            </a:r>
            <a:endParaRPr lang="en-US" sz="3200" b="1" dirty="0"/>
          </a:p>
        </p:txBody>
      </p:sp>
      <p:sp>
        <p:nvSpPr>
          <p:cNvPr id="3" name="Content Placeholder 2"/>
          <p:cNvSpPr>
            <a:spLocks noGrp="1"/>
          </p:cNvSpPr>
          <p:nvPr>
            <p:ph idx="1"/>
          </p:nvPr>
        </p:nvSpPr>
        <p:spPr>
          <a:xfrm>
            <a:off x="457200" y="1295400"/>
            <a:ext cx="7924800" cy="4830763"/>
          </a:xfrm>
        </p:spPr>
        <p:txBody>
          <a:bodyPr>
            <a:normAutofit fontScale="92500" lnSpcReduction="10000"/>
          </a:bodyPr>
          <a:lstStyle/>
          <a:p>
            <a:pPr indent="3175">
              <a:buNone/>
            </a:pPr>
            <a:r>
              <a:rPr lang="en-US" dirty="0" smtClean="0"/>
              <a:t>The switch stores binary information. Let us assume the state is 0 if the switch is off and 1 if it is on.</a:t>
            </a:r>
          </a:p>
          <a:p>
            <a:pPr indent="3175">
              <a:buNone/>
            </a:pPr>
            <a:endParaRPr lang="en-US" dirty="0" smtClean="0"/>
          </a:p>
          <a:p>
            <a:pPr indent="3175">
              <a:buNone/>
            </a:pPr>
            <a:r>
              <a:rPr lang="en-US" dirty="0" smtClean="0"/>
              <a:t>Bit, Nibble and byte:</a:t>
            </a:r>
          </a:p>
          <a:p>
            <a:pPr indent="3175">
              <a:buNone/>
            </a:pPr>
            <a:r>
              <a:rPr lang="en-US" dirty="0" smtClean="0"/>
              <a:t>Bit: Binary digit, can represent 0 or 1</a:t>
            </a:r>
          </a:p>
          <a:p>
            <a:pPr marL="5207000" indent="-4860925">
              <a:buNone/>
            </a:pPr>
            <a:r>
              <a:rPr lang="en-US" dirty="0" smtClean="0"/>
              <a:t>Nibble: 4 bits, can represent       0     (0000) to                                      15    (1111)</a:t>
            </a:r>
          </a:p>
          <a:p>
            <a:pPr marL="4460875" indent="-4114800">
              <a:buNone/>
            </a:pPr>
            <a:r>
              <a:rPr lang="en-US" dirty="0" smtClean="0"/>
              <a:t>Byte: 8 bits, can represent    0       (00000000) to  255    (11111111)</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52400" y="228600"/>
            <a:ext cx="8763000" cy="457200"/>
          </a:xfrm>
        </p:spPr>
        <p:txBody>
          <a:bodyPr>
            <a:normAutofit fontScale="90000"/>
          </a:bodyPr>
          <a:lstStyle/>
          <a:p>
            <a:r>
              <a:rPr lang="en-US" sz="3200" b="1" cap="all" dirty="0" smtClean="0">
                <a:latin typeface="Calibri" pitchFamily="34" charset="0"/>
              </a:rPr>
              <a:t>assembler </a:t>
            </a:r>
            <a:endParaRPr lang="en-US" sz="3200" b="1" cap="all" dirty="0">
              <a:latin typeface="Calibri" pitchFamily="34" charset="0"/>
            </a:endParaRPr>
          </a:p>
        </p:txBody>
      </p:sp>
      <p:pic>
        <p:nvPicPr>
          <p:cNvPr id="76806" name="Picture 6" descr="fg12_01500"/>
          <p:cNvPicPr>
            <a:picLocks noChangeAspect="1" noChangeArrowheads="1"/>
          </p:cNvPicPr>
          <p:nvPr/>
        </p:nvPicPr>
        <p:blipFill>
          <a:blip r:embed="rId3"/>
          <a:srcRect/>
          <a:stretch>
            <a:fillRect/>
          </a:stretch>
        </p:blipFill>
        <p:spPr bwMode="auto">
          <a:xfrm>
            <a:off x="0" y="914400"/>
            <a:ext cx="8342313" cy="1535113"/>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DC27EE6D-B6D5-4D77-A0CE-49CF6C7E1D10}" type="slidenum">
              <a:rPr lang="en-US" smtClean="0"/>
              <a:pPr/>
              <a:t>30</a:t>
            </a:fld>
            <a:endParaRPr lang="en-US"/>
          </a:p>
        </p:txBody>
      </p:sp>
      <p:sp>
        <p:nvSpPr>
          <p:cNvPr id="5" name="TextBox 4"/>
          <p:cNvSpPr txBox="1"/>
          <p:nvPr/>
        </p:nvSpPr>
        <p:spPr>
          <a:xfrm>
            <a:off x="228600" y="2971800"/>
            <a:ext cx="8229600" cy="3539430"/>
          </a:xfrm>
          <a:prstGeom prst="rect">
            <a:avLst/>
          </a:prstGeom>
          <a:noFill/>
        </p:spPr>
        <p:txBody>
          <a:bodyPr wrap="square" rtlCol="0">
            <a:spAutoFit/>
          </a:bodyPr>
          <a:lstStyle/>
          <a:p>
            <a:r>
              <a:rPr lang="en-US" sz="2800" dirty="0" smtClean="0"/>
              <a:t>An </a:t>
            </a:r>
            <a:r>
              <a:rPr lang="en-US" sz="2800" b="1" dirty="0" smtClean="0"/>
              <a:t>assembler</a:t>
            </a:r>
            <a:r>
              <a:rPr lang="en-US" sz="2800" dirty="0" smtClean="0"/>
              <a:t> creates object code by translating assembly instruction mnemonics into </a:t>
            </a:r>
            <a:r>
              <a:rPr lang="en-US" sz="2800" dirty="0" err="1" smtClean="0"/>
              <a:t>opcodes</a:t>
            </a:r>
            <a:r>
              <a:rPr lang="en-US" sz="2800" dirty="0" smtClean="0"/>
              <a:t>, and by resolving symbolic names for memory locations and other entities.</a:t>
            </a:r>
          </a:p>
          <a:p>
            <a:endParaRPr lang="en-US" sz="2800" dirty="0" smtClean="0"/>
          </a:p>
          <a:p>
            <a:r>
              <a:rPr lang="en-US" sz="2800" dirty="0" smtClean="0"/>
              <a:t>The use of symbolic references is a key feature of assemblers, saving tedious calculations and manual address updates after program modifications.</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52400" y="228600"/>
            <a:ext cx="8763000" cy="457200"/>
          </a:xfrm>
        </p:spPr>
        <p:txBody>
          <a:bodyPr>
            <a:normAutofit fontScale="90000"/>
          </a:bodyPr>
          <a:lstStyle/>
          <a:p>
            <a:r>
              <a:rPr lang="en-US" sz="3200" b="1" cap="all" dirty="0" smtClean="0">
                <a:latin typeface="Calibri" pitchFamily="34" charset="0"/>
              </a:rPr>
              <a:t>compiler</a:t>
            </a:r>
            <a:endParaRPr lang="en-US" sz="3200" b="1" cap="all" dirty="0">
              <a:latin typeface="Calibri" pitchFamily="34" charset="0"/>
            </a:endParaRPr>
          </a:p>
        </p:txBody>
      </p:sp>
      <p:pic>
        <p:nvPicPr>
          <p:cNvPr id="78854" name="Picture 6" descr="fg12_01600"/>
          <p:cNvPicPr>
            <a:picLocks noChangeAspect="1" noChangeArrowheads="1"/>
          </p:cNvPicPr>
          <p:nvPr/>
        </p:nvPicPr>
        <p:blipFill>
          <a:blip r:embed="rId3"/>
          <a:srcRect/>
          <a:stretch>
            <a:fillRect/>
          </a:stretch>
        </p:blipFill>
        <p:spPr bwMode="auto">
          <a:xfrm>
            <a:off x="152400" y="914400"/>
            <a:ext cx="8342313" cy="1535113"/>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DC27EE6D-B6D5-4D77-A0CE-49CF6C7E1D10}" type="slidenum">
              <a:rPr lang="en-US" smtClean="0"/>
              <a:pPr/>
              <a:t>31</a:t>
            </a:fld>
            <a:endParaRPr lang="en-US"/>
          </a:p>
        </p:txBody>
      </p:sp>
      <p:sp>
        <p:nvSpPr>
          <p:cNvPr id="7" name="TextBox 6"/>
          <p:cNvSpPr txBox="1"/>
          <p:nvPr/>
        </p:nvSpPr>
        <p:spPr>
          <a:xfrm>
            <a:off x="228600" y="2971800"/>
            <a:ext cx="8686800" cy="3539430"/>
          </a:xfrm>
          <a:prstGeom prst="rect">
            <a:avLst/>
          </a:prstGeom>
          <a:noFill/>
        </p:spPr>
        <p:txBody>
          <a:bodyPr wrap="square" rtlCol="0">
            <a:spAutoFit/>
          </a:bodyPr>
          <a:lstStyle/>
          <a:p>
            <a:pPr marL="398463" indent="-398463">
              <a:buFont typeface="Arial" pitchFamily="34" charset="0"/>
              <a:buChar char="•"/>
            </a:pPr>
            <a:r>
              <a:rPr lang="en-US" sz="2800" dirty="0" smtClean="0">
                <a:latin typeface="Calibri" pitchFamily="34" charset="0"/>
              </a:rPr>
              <a:t>A </a:t>
            </a:r>
            <a:r>
              <a:rPr lang="en-US" sz="2800" b="1" dirty="0" smtClean="0">
                <a:latin typeface="Calibri" pitchFamily="34" charset="0"/>
              </a:rPr>
              <a:t>compiler</a:t>
            </a:r>
            <a:r>
              <a:rPr lang="en-US" sz="2800" dirty="0" smtClean="0">
                <a:latin typeface="Calibri" pitchFamily="34" charset="0"/>
              </a:rPr>
              <a:t> is a computer program (or set of programs) that transforms source code written in a programming language(the </a:t>
            </a:r>
            <a:r>
              <a:rPr lang="en-US" sz="2800" i="1" dirty="0" smtClean="0">
                <a:latin typeface="Calibri" pitchFamily="34" charset="0"/>
              </a:rPr>
              <a:t>source language</a:t>
            </a:r>
            <a:r>
              <a:rPr lang="en-US" sz="2800" dirty="0" smtClean="0">
                <a:latin typeface="Calibri" pitchFamily="34" charset="0"/>
              </a:rPr>
              <a:t>) into another computer language (the </a:t>
            </a:r>
            <a:r>
              <a:rPr lang="en-US" sz="2800" i="1" dirty="0" smtClean="0">
                <a:latin typeface="Calibri" pitchFamily="34" charset="0"/>
              </a:rPr>
              <a:t>target language</a:t>
            </a:r>
            <a:r>
              <a:rPr lang="en-US" sz="2800" dirty="0" smtClean="0">
                <a:latin typeface="Calibri" pitchFamily="34" charset="0"/>
              </a:rPr>
              <a:t>, often having a binary form known as </a:t>
            </a:r>
            <a:r>
              <a:rPr lang="en-US" sz="2800" i="1" dirty="0" smtClean="0">
                <a:latin typeface="Calibri" pitchFamily="34" charset="0"/>
              </a:rPr>
              <a:t>object code</a:t>
            </a:r>
            <a:r>
              <a:rPr lang="en-US" sz="2800" dirty="0" smtClean="0">
                <a:latin typeface="Calibri" pitchFamily="34" charset="0"/>
              </a:rPr>
              <a:t>). </a:t>
            </a:r>
          </a:p>
          <a:p>
            <a:pPr marL="398463" indent="-398463">
              <a:buFont typeface="Arial" pitchFamily="34" charset="0"/>
              <a:buChar char="•"/>
            </a:pPr>
            <a:endParaRPr lang="en-US" sz="2800" dirty="0" smtClean="0">
              <a:latin typeface="Calibri" pitchFamily="34" charset="0"/>
            </a:endParaRPr>
          </a:p>
          <a:p>
            <a:pPr marL="398463" indent="-398463">
              <a:buFont typeface="Arial" pitchFamily="34" charset="0"/>
              <a:buChar char="•"/>
            </a:pPr>
            <a:r>
              <a:rPr lang="en-US" sz="2800" dirty="0" smtClean="0">
                <a:latin typeface="Calibri" pitchFamily="34" charset="0"/>
              </a:rPr>
              <a:t>The most common reason for wanting to transform source code is to create an executable program.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52400" y="228600"/>
            <a:ext cx="8763000" cy="457200"/>
          </a:xfrm>
        </p:spPr>
        <p:txBody>
          <a:bodyPr>
            <a:normAutofit fontScale="90000"/>
          </a:bodyPr>
          <a:lstStyle/>
          <a:p>
            <a:r>
              <a:rPr lang="en-US" sz="3200" b="1" cap="all" dirty="0" smtClean="0">
                <a:latin typeface="Calibri" pitchFamily="34" charset="0"/>
              </a:rPr>
              <a:t>INTERPRETER</a:t>
            </a:r>
            <a:endParaRPr lang="en-US" sz="3200" b="1" cap="all" dirty="0">
              <a:latin typeface="Calibri" pitchFamily="34" charset="0"/>
            </a:endParaRPr>
          </a:p>
        </p:txBody>
      </p:sp>
      <p:sp>
        <p:nvSpPr>
          <p:cNvPr id="4" name="TextBox 3"/>
          <p:cNvSpPr txBox="1"/>
          <p:nvPr/>
        </p:nvSpPr>
        <p:spPr>
          <a:xfrm>
            <a:off x="3810000" y="3352800"/>
            <a:ext cx="990600" cy="461665"/>
          </a:xfrm>
          <a:prstGeom prst="rect">
            <a:avLst/>
          </a:prstGeom>
          <a:noFill/>
        </p:spPr>
        <p:txBody>
          <a:bodyPr wrap="square" rtlCol="0">
            <a:spAutoFit/>
          </a:bodyPr>
          <a:lstStyle/>
          <a:p>
            <a:r>
              <a:rPr lang="en-US" dirty="0" smtClean="0">
                <a:solidFill>
                  <a:schemeClr val="bg1"/>
                </a:solidFill>
              </a:rPr>
              <a:t>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DC27EE6D-B6D5-4D77-A0CE-49CF6C7E1D10}" type="slidenum">
              <a:rPr lang="en-US" smtClean="0"/>
              <a:pPr/>
              <a:t>32</a:t>
            </a:fld>
            <a:endParaRPr lang="en-US"/>
          </a:p>
        </p:txBody>
      </p:sp>
      <p:sp>
        <p:nvSpPr>
          <p:cNvPr id="6" name="Rectangle 5"/>
          <p:cNvSpPr/>
          <p:nvPr/>
        </p:nvSpPr>
        <p:spPr>
          <a:xfrm>
            <a:off x="228600" y="914400"/>
            <a:ext cx="8458200" cy="5324535"/>
          </a:xfrm>
          <a:prstGeom prst="rect">
            <a:avLst/>
          </a:prstGeom>
        </p:spPr>
        <p:txBody>
          <a:bodyPr wrap="square">
            <a:spAutoFit/>
          </a:bodyPr>
          <a:lstStyle/>
          <a:p>
            <a:pPr>
              <a:buFont typeface="Arial" pitchFamily="34" charset="0"/>
              <a:buChar char="•"/>
            </a:pPr>
            <a:r>
              <a:rPr lang="en-US" sz="2000" dirty="0" smtClean="0">
                <a:latin typeface="Calibri" pitchFamily="34" charset="0"/>
              </a:rPr>
              <a:t>    An </a:t>
            </a:r>
            <a:r>
              <a:rPr lang="en-US" sz="2000" b="1" dirty="0" smtClean="0">
                <a:latin typeface="Calibri" pitchFamily="34" charset="0"/>
              </a:rPr>
              <a:t>interpreter</a:t>
            </a:r>
            <a:r>
              <a:rPr lang="en-US" sz="2000" dirty="0" smtClean="0">
                <a:latin typeface="Calibri" pitchFamily="34" charset="0"/>
              </a:rPr>
              <a:t> is a computer program that executes, i.e. </a:t>
            </a:r>
            <a:r>
              <a:rPr lang="en-US" sz="2000" i="1" dirty="0" smtClean="0">
                <a:latin typeface="Calibri" pitchFamily="34" charset="0"/>
              </a:rPr>
              <a:t>performs</a:t>
            </a:r>
            <a:r>
              <a:rPr lang="en-US" sz="2000" dirty="0" smtClean="0">
                <a:latin typeface="Calibri" pitchFamily="34" charset="0"/>
              </a:rPr>
              <a:t>,   </a:t>
            </a:r>
          </a:p>
          <a:p>
            <a:r>
              <a:rPr lang="en-US" sz="2000" dirty="0" smtClean="0">
                <a:latin typeface="Calibri" pitchFamily="34" charset="0"/>
              </a:rPr>
              <a:t>     instructions written in a programming language. An interpreter </a:t>
            </a:r>
          </a:p>
          <a:p>
            <a:r>
              <a:rPr lang="en-US" sz="2000" dirty="0" smtClean="0">
                <a:latin typeface="Calibri" pitchFamily="34" charset="0"/>
              </a:rPr>
              <a:t>     generally uses one of the following strategies for program execution:</a:t>
            </a:r>
          </a:p>
          <a:p>
            <a:pPr>
              <a:buFont typeface="Arial" pitchFamily="34" charset="0"/>
              <a:buChar char="•"/>
            </a:pPr>
            <a:endParaRPr lang="en-US" sz="2000" dirty="0" smtClean="0">
              <a:latin typeface="Calibri" pitchFamily="34" charset="0"/>
            </a:endParaRPr>
          </a:p>
          <a:p>
            <a:r>
              <a:rPr lang="en-US" sz="2000" dirty="0" smtClean="0">
                <a:latin typeface="Calibri" pitchFamily="34" charset="0"/>
              </a:rPr>
              <a:t>     -   Execute the source code directly</a:t>
            </a:r>
          </a:p>
          <a:p>
            <a:r>
              <a:rPr lang="en-US" sz="2000" dirty="0" smtClean="0">
                <a:latin typeface="Calibri" pitchFamily="34" charset="0"/>
              </a:rPr>
              <a:t>          Example:    Early versions of the Lisp and Dartmouth BASIC </a:t>
            </a:r>
          </a:p>
          <a:p>
            <a:endParaRPr lang="en-US" sz="2000" dirty="0" smtClean="0">
              <a:latin typeface="Calibri" pitchFamily="34" charset="0"/>
            </a:endParaRPr>
          </a:p>
          <a:p>
            <a:pPr marL="569913" indent="-569913"/>
            <a:r>
              <a:rPr lang="en-US" sz="2000" dirty="0" smtClean="0">
                <a:latin typeface="Calibri" pitchFamily="34" charset="0"/>
              </a:rPr>
              <a:t>     -   Translate source code into some efficient intermediate representation and immediately execute this </a:t>
            </a:r>
          </a:p>
          <a:p>
            <a:pPr marL="569913" indent="-569913"/>
            <a:r>
              <a:rPr lang="en-US" sz="2000" dirty="0" smtClean="0">
                <a:latin typeface="Calibri" pitchFamily="34" charset="0"/>
              </a:rPr>
              <a:t>           Example:    Perl, Python, MATLAB, and Ruby </a:t>
            </a:r>
          </a:p>
          <a:p>
            <a:pPr marL="569913" indent="-569913"/>
            <a:r>
              <a:rPr lang="en-US" sz="2000" dirty="0" smtClean="0">
                <a:latin typeface="Calibri" pitchFamily="34" charset="0"/>
              </a:rPr>
              <a:t>          </a:t>
            </a:r>
          </a:p>
          <a:p>
            <a:pPr marL="569913" indent="-569913"/>
            <a:r>
              <a:rPr lang="en-US" sz="2000" dirty="0" smtClean="0">
                <a:latin typeface="Calibri" pitchFamily="34" charset="0"/>
              </a:rPr>
              <a:t>     -   explicitly execute stored precompiled code</a:t>
            </a:r>
            <a:r>
              <a:rPr lang="en-US" sz="2000" baseline="30000" dirty="0" smtClean="0">
                <a:latin typeface="Calibri" pitchFamily="34" charset="0"/>
              </a:rPr>
              <a:t>[</a:t>
            </a:r>
            <a:r>
              <a:rPr lang="en-US" sz="2000" dirty="0" smtClean="0">
                <a:latin typeface="Calibri" pitchFamily="34" charset="0"/>
              </a:rPr>
              <a:t> made by a compiler which is part of the interpreter system</a:t>
            </a:r>
          </a:p>
          <a:p>
            <a:pPr marL="569913" indent="-569913"/>
            <a:r>
              <a:rPr lang="en-US" sz="2000" dirty="0" smtClean="0">
                <a:latin typeface="Calibri" pitchFamily="34" charset="0"/>
              </a:rPr>
              <a:t>          Example:   UCSD Pascal</a:t>
            </a:r>
          </a:p>
          <a:p>
            <a:pPr marL="569913" indent="-569913"/>
            <a:endParaRPr lang="en-US" sz="2000" dirty="0" smtClean="0">
              <a:latin typeface="Calibri" pitchFamily="34" charset="0"/>
            </a:endParaRPr>
          </a:p>
          <a:p>
            <a:pPr marL="461963" indent="-461963"/>
            <a:r>
              <a:rPr lang="en-US" sz="2000" dirty="0" smtClean="0">
                <a:latin typeface="Calibri" pitchFamily="34" charset="0"/>
              </a:rPr>
              <a:t>     -   Some systems, such as Smalltalk, contemporary versions of BASIC, Java and others may also combine two and three.</a:t>
            </a: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 y="228600"/>
            <a:ext cx="8763000" cy="457200"/>
          </a:xfrm>
        </p:spPr>
        <p:txBody>
          <a:bodyPr>
            <a:normAutofit fontScale="90000"/>
          </a:bodyPr>
          <a:lstStyle/>
          <a:p>
            <a:r>
              <a:rPr lang="en-US" sz="3200" b="1" cap="all" dirty="0" smtClean="0">
                <a:latin typeface="Calibri" pitchFamily="34" charset="0"/>
              </a:rPr>
              <a:t>Machine </a:t>
            </a:r>
            <a:r>
              <a:rPr lang="en-US" sz="3200" b="1" cap="all" dirty="0">
                <a:latin typeface="Calibri" pitchFamily="34" charset="0"/>
              </a:rPr>
              <a:t>independence of a </a:t>
            </a:r>
            <a:r>
              <a:rPr lang="en-US" sz="3200" b="1" cap="all" dirty="0" smtClean="0">
                <a:latin typeface="Calibri" pitchFamily="34" charset="0"/>
              </a:rPr>
              <a:t>program</a:t>
            </a:r>
            <a:endParaRPr lang="en-US" sz="3200" b="1" cap="all" dirty="0">
              <a:latin typeface="Calibri" pitchFamily="34" charset="0"/>
            </a:endParaRPr>
          </a:p>
        </p:txBody>
      </p:sp>
      <p:pic>
        <p:nvPicPr>
          <p:cNvPr id="80902" name="Picture 6" descr="fg12_01700"/>
          <p:cNvPicPr>
            <a:picLocks noChangeAspect="1" noChangeArrowheads="1"/>
          </p:cNvPicPr>
          <p:nvPr/>
        </p:nvPicPr>
        <p:blipFill>
          <a:blip r:embed="rId3"/>
          <a:srcRect/>
          <a:stretch>
            <a:fillRect/>
          </a:stretch>
        </p:blipFill>
        <p:spPr bwMode="auto">
          <a:xfrm>
            <a:off x="852488" y="914400"/>
            <a:ext cx="7361237" cy="46863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DC27EE6D-B6D5-4D77-A0CE-49CF6C7E1D10}"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a:t>
            </a:r>
            <a:endParaRPr lang="en-US" dirty="0"/>
          </a:p>
        </p:txBody>
      </p:sp>
      <p:sp>
        <p:nvSpPr>
          <p:cNvPr id="3" name="TextBox 2"/>
          <p:cNvSpPr txBox="1"/>
          <p:nvPr/>
        </p:nvSpPr>
        <p:spPr>
          <a:xfrm>
            <a:off x="1295400" y="1828800"/>
            <a:ext cx="6705600" cy="3970318"/>
          </a:xfrm>
          <a:prstGeom prst="rect">
            <a:avLst/>
          </a:prstGeom>
          <a:noFill/>
        </p:spPr>
        <p:txBody>
          <a:bodyPr wrap="square" rtlCol="0">
            <a:spAutoFit/>
          </a:bodyPr>
          <a:lstStyle/>
          <a:p>
            <a:r>
              <a:rPr lang="en-US" sz="2800" dirty="0" smtClean="0"/>
              <a:t>Programming is the process of taking an algorithm and encoding it into a notation, a programming language, so that it can be executed by a computer. Although many programming languages and many different types of computers exist, the important first step is the need to have the solution. Without an algorithm there can be no program.</a:t>
            </a: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81000" y="228600"/>
            <a:ext cx="8763000" cy="457200"/>
          </a:xfrm>
        </p:spPr>
        <p:txBody>
          <a:bodyPr>
            <a:normAutofit fontScale="90000"/>
          </a:bodyPr>
          <a:lstStyle/>
          <a:p>
            <a:r>
              <a:rPr lang="en-US" sz="2800" b="1" cap="all" dirty="0" smtClean="0">
                <a:latin typeface="Calibri" pitchFamily="34" charset="0"/>
              </a:rPr>
              <a:t>Flowchart -  adding </a:t>
            </a:r>
            <a:r>
              <a:rPr lang="en-US" sz="2800" b="1" cap="all" dirty="0">
                <a:latin typeface="Calibri" pitchFamily="34" charset="0"/>
              </a:rPr>
              <a:t>a list of </a:t>
            </a:r>
            <a:r>
              <a:rPr lang="en-US" sz="2800" b="1" cap="all" dirty="0" smtClean="0">
                <a:latin typeface="Calibri" pitchFamily="34" charset="0"/>
              </a:rPr>
              <a:t>numbers</a:t>
            </a:r>
            <a:endParaRPr lang="en-US" sz="2800" b="1" cap="all" dirty="0">
              <a:latin typeface="Calibri" pitchFamily="34" charset="0"/>
            </a:endParaRPr>
          </a:p>
        </p:txBody>
      </p:sp>
      <p:pic>
        <p:nvPicPr>
          <p:cNvPr id="82950" name="Picture 6" descr="fg12_01800"/>
          <p:cNvPicPr>
            <a:picLocks noChangeAspect="1" noChangeArrowheads="1"/>
          </p:cNvPicPr>
          <p:nvPr/>
        </p:nvPicPr>
        <p:blipFill>
          <a:blip r:embed="rId3"/>
          <a:srcRect/>
          <a:stretch>
            <a:fillRect/>
          </a:stretch>
        </p:blipFill>
        <p:spPr bwMode="auto">
          <a:xfrm>
            <a:off x="685800" y="990600"/>
            <a:ext cx="4800600" cy="52959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DC27EE6D-B6D5-4D77-A0CE-49CF6C7E1D10}" type="slidenum">
              <a:rPr lang="en-US" smtClean="0"/>
              <a:pPr/>
              <a:t>35</a:t>
            </a:fld>
            <a:endParaRPr lang="en-US"/>
          </a:p>
        </p:txBody>
      </p:sp>
      <p:sp>
        <p:nvSpPr>
          <p:cNvPr id="6" name="TextBox 5"/>
          <p:cNvSpPr txBox="1"/>
          <p:nvPr/>
        </p:nvSpPr>
        <p:spPr>
          <a:xfrm>
            <a:off x="5715000" y="2209800"/>
            <a:ext cx="2438400" cy="1754326"/>
          </a:xfrm>
          <a:prstGeom prst="rect">
            <a:avLst/>
          </a:prstGeom>
          <a:noFill/>
        </p:spPr>
        <p:txBody>
          <a:bodyPr wrap="square" rtlCol="0">
            <a:spAutoFit/>
          </a:bodyPr>
          <a:lstStyle/>
          <a:p>
            <a:r>
              <a:rPr lang="en-US" dirty="0" smtClean="0"/>
              <a:t>The algorithm takes any number of non-zero numbers and gives the total. The process stops when a zero is encountered</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Introduction to wired and wireless communication network</a:t>
            </a:r>
            <a:endParaRPr lang="en-US" sz="3200" b="1" dirty="0"/>
          </a:p>
        </p:txBody>
      </p:sp>
      <p:sp>
        <p:nvSpPr>
          <p:cNvPr id="3" name="TextBox 2"/>
          <p:cNvSpPr txBox="1"/>
          <p:nvPr/>
        </p:nvSpPr>
        <p:spPr>
          <a:xfrm>
            <a:off x="990600" y="1524000"/>
            <a:ext cx="7239000" cy="4893647"/>
          </a:xfrm>
          <a:prstGeom prst="rect">
            <a:avLst/>
          </a:prstGeom>
          <a:noFill/>
        </p:spPr>
        <p:txBody>
          <a:bodyPr wrap="square" rtlCol="0">
            <a:spAutoFit/>
          </a:bodyPr>
          <a:lstStyle/>
          <a:p>
            <a:r>
              <a:rPr lang="en-US" sz="2400" dirty="0" smtClean="0"/>
              <a:t>Wired communication refers to the transmission of data over a wire-based communication technology. </a:t>
            </a:r>
          </a:p>
          <a:p>
            <a:endParaRPr lang="en-US" sz="2400" dirty="0" smtClean="0"/>
          </a:p>
          <a:p>
            <a:r>
              <a:rPr lang="en-US" sz="2400" dirty="0" smtClean="0"/>
              <a:t>The cables can be copper wire, twisted pair or fiber optic. </a:t>
            </a:r>
          </a:p>
          <a:p>
            <a:endParaRPr lang="en-US" sz="2400" dirty="0" smtClean="0"/>
          </a:p>
          <a:p>
            <a:r>
              <a:rPr lang="en-US" sz="2400" dirty="0" smtClean="0"/>
              <a:t>Although the trend moves towards an increased use of wireless communication systems, wired systems are still as relevant as they have been. </a:t>
            </a:r>
          </a:p>
          <a:p>
            <a:endParaRPr lang="en-US" sz="2400" dirty="0" smtClean="0"/>
          </a:p>
          <a:p>
            <a:r>
              <a:rPr lang="en-US" sz="2400" dirty="0" smtClean="0"/>
              <a:t>Some examples of wired systems are cable TV, ADSL (broadband) and fixed telephony (PSTN - Public Switched Telephone Network), Wave Guide etc.</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Wireless Network</a:t>
            </a:r>
            <a:endParaRPr lang="en-US" sz="3200" b="1" dirty="0"/>
          </a:p>
        </p:txBody>
      </p:sp>
      <p:sp>
        <p:nvSpPr>
          <p:cNvPr id="3" name="TextBox 2"/>
          <p:cNvSpPr txBox="1"/>
          <p:nvPr/>
        </p:nvSpPr>
        <p:spPr>
          <a:xfrm>
            <a:off x="990600" y="1524000"/>
            <a:ext cx="7239000" cy="4524315"/>
          </a:xfrm>
          <a:prstGeom prst="rect">
            <a:avLst/>
          </a:prstGeom>
          <a:noFill/>
        </p:spPr>
        <p:txBody>
          <a:bodyPr wrap="square" rtlCol="0">
            <a:spAutoFit/>
          </a:bodyPr>
          <a:lstStyle/>
          <a:p>
            <a:r>
              <a:rPr lang="en-US" sz="2400" dirty="0" smtClean="0"/>
              <a:t>"Wireless" refers to communication using  radio waves or electromagnetic wave propagation</a:t>
            </a:r>
          </a:p>
          <a:p>
            <a:endParaRPr lang="en-US" sz="2400" dirty="0" smtClean="0"/>
          </a:p>
          <a:p>
            <a:r>
              <a:rPr lang="en-US" sz="2400" dirty="0" smtClean="0"/>
              <a:t>All the wireless devices will have antenna or sensors.</a:t>
            </a:r>
          </a:p>
          <a:p>
            <a:endParaRPr lang="en-US" sz="2400" dirty="0" smtClean="0"/>
          </a:p>
          <a:p>
            <a:r>
              <a:rPr lang="en-US" sz="2400" dirty="0" smtClean="0"/>
              <a:t>Typical wireless devices include cellular mobile, wireless sensors, TV remote, satellite disc receiver, laptops with WLAN card etc. </a:t>
            </a:r>
          </a:p>
          <a:p>
            <a:endParaRPr lang="en-US" sz="2400" dirty="0" smtClean="0"/>
          </a:p>
          <a:p>
            <a:r>
              <a:rPr lang="en-US" sz="2400" dirty="0" smtClean="0"/>
              <a:t>Basic networking concept is common for wired and wireless networks.</a:t>
            </a:r>
          </a:p>
          <a:p>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Local Area Network</a:t>
            </a:r>
            <a:endParaRPr lang="en-US" sz="3200" b="1" dirty="0"/>
          </a:p>
        </p:txBody>
      </p:sp>
      <p:sp>
        <p:nvSpPr>
          <p:cNvPr id="3" name="TextBox 2"/>
          <p:cNvSpPr txBox="1"/>
          <p:nvPr/>
        </p:nvSpPr>
        <p:spPr>
          <a:xfrm>
            <a:off x="990600" y="1524000"/>
            <a:ext cx="7239000" cy="3046988"/>
          </a:xfrm>
          <a:prstGeom prst="rect">
            <a:avLst/>
          </a:prstGeom>
          <a:noFill/>
        </p:spPr>
        <p:txBody>
          <a:bodyPr wrap="square" rtlCol="0">
            <a:spAutoFit/>
          </a:bodyPr>
          <a:lstStyle/>
          <a:p>
            <a:r>
              <a:rPr lang="en-US" sz="2400" dirty="0" smtClean="0"/>
              <a:t>A local-area network (LAN) is a computer network that spans a relatively small area. </a:t>
            </a:r>
          </a:p>
          <a:p>
            <a:endParaRPr lang="en-US" sz="2400" dirty="0" smtClean="0"/>
          </a:p>
          <a:p>
            <a:r>
              <a:rPr lang="en-US" sz="2400" dirty="0" smtClean="0"/>
              <a:t>Most often, a LAN is confined to a single room, building or group of buildings.</a:t>
            </a:r>
          </a:p>
          <a:p>
            <a:endParaRPr lang="en-US" sz="2400" dirty="0" smtClean="0"/>
          </a:p>
          <a:p>
            <a:r>
              <a:rPr lang="en-US" sz="2400" dirty="0" smtClean="0"/>
              <a:t>However, one LAN can be connected to other LANs over any distance via telephone lines and radio waves.</a:t>
            </a:r>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Local Area Network Topologies</a:t>
            </a:r>
            <a:endParaRPr lang="en-US" sz="3200" b="1" dirty="0"/>
          </a:p>
        </p:txBody>
      </p:sp>
      <p:pic>
        <p:nvPicPr>
          <p:cNvPr id="78850" name="Picture 2" descr="Image result for Photo of Local Area Networks"/>
          <p:cNvPicPr>
            <a:picLocks noChangeAspect="1" noChangeArrowheads="1"/>
          </p:cNvPicPr>
          <p:nvPr/>
        </p:nvPicPr>
        <p:blipFill>
          <a:blip r:embed="rId2"/>
          <a:srcRect/>
          <a:stretch>
            <a:fillRect/>
          </a:stretch>
        </p:blipFill>
        <p:spPr bwMode="auto">
          <a:xfrm>
            <a:off x="152400" y="1295400"/>
            <a:ext cx="3733800" cy="2743200"/>
          </a:xfrm>
          <a:prstGeom prst="rect">
            <a:avLst/>
          </a:prstGeom>
          <a:noFill/>
        </p:spPr>
      </p:pic>
      <p:pic>
        <p:nvPicPr>
          <p:cNvPr id="78852" name="Picture 4" descr="Image result for Photo of Local Area Networks"/>
          <p:cNvPicPr>
            <a:picLocks noChangeAspect="1" noChangeArrowheads="1"/>
          </p:cNvPicPr>
          <p:nvPr/>
        </p:nvPicPr>
        <p:blipFill>
          <a:blip r:embed="rId3"/>
          <a:srcRect/>
          <a:stretch>
            <a:fillRect/>
          </a:stretch>
        </p:blipFill>
        <p:spPr bwMode="auto">
          <a:xfrm>
            <a:off x="4495800" y="1371600"/>
            <a:ext cx="2857500" cy="2114550"/>
          </a:xfrm>
          <a:prstGeom prst="rect">
            <a:avLst/>
          </a:prstGeom>
          <a:noFill/>
        </p:spPr>
      </p:pic>
      <p:pic>
        <p:nvPicPr>
          <p:cNvPr id="78854" name="Picture 6" descr="Image result for Photo of Local Area Networks"/>
          <p:cNvPicPr>
            <a:picLocks noChangeAspect="1" noChangeArrowheads="1"/>
          </p:cNvPicPr>
          <p:nvPr/>
        </p:nvPicPr>
        <p:blipFill>
          <a:blip r:embed="rId4"/>
          <a:srcRect/>
          <a:stretch>
            <a:fillRect/>
          </a:stretch>
        </p:blipFill>
        <p:spPr bwMode="auto">
          <a:xfrm>
            <a:off x="3429000" y="4648200"/>
            <a:ext cx="1905000" cy="1257301"/>
          </a:xfrm>
          <a:prstGeom prst="rect">
            <a:avLst/>
          </a:prstGeom>
          <a:noFill/>
        </p:spPr>
      </p:pic>
      <p:sp>
        <p:nvSpPr>
          <p:cNvPr id="7" name="TextBox 6"/>
          <p:cNvSpPr txBox="1"/>
          <p:nvPr/>
        </p:nvSpPr>
        <p:spPr>
          <a:xfrm>
            <a:off x="3505200" y="5943600"/>
            <a:ext cx="1905000" cy="369332"/>
          </a:xfrm>
          <a:prstGeom prst="rect">
            <a:avLst/>
          </a:prstGeom>
          <a:noFill/>
        </p:spPr>
        <p:txBody>
          <a:bodyPr wrap="square" rtlCol="0">
            <a:spAutoFit/>
          </a:bodyPr>
          <a:lstStyle/>
          <a:p>
            <a:r>
              <a:rPr lang="en-US" dirty="0" smtClean="0"/>
              <a:t>             BUS</a:t>
            </a:r>
            <a:endParaRPr lang="en-US" dirty="0"/>
          </a:p>
        </p:txBody>
      </p:sp>
      <p:sp>
        <p:nvSpPr>
          <p:cNvPr id="8" name="TextBox 7"/>
          <p:cNvSpPr txBox="1"/>
          <p:nvPr/>
        </p:nvSpPr>
        <p:spPr>
          <a:xfrm>
            <a:off x="990600" y="4267200"/>
            <a:ext cx="1905000" cy="369332"/>
          </a:xfrm>
          <a:prstGeom prst="rect">
            <a:avLst/>
          </a:prstGeom>
          <a:noFill/>
        </p:spPr>
        <p:txBody>
          <a:bodyPr wrap="square" rtlCol="0">
            <a:spAutoFit/>
          </a:bodyPr>
          <a:lstStyle/>
          <a:p>
            <a:r>
              <a:rPr lang="en-US" dirty="0" smtClean="0"/>
              <a:t>             Ring</a:t>
            </a:r>
            <a:endParaRPr lang="en-US" dirty="0"/>
          </a:p>
        </p:txBody>
      </p:sp>
      <p:sp>
        <p:nvSpPr>
          <p:cNvPr id="9" name="TextBox 8"/>
          <p:cNvSpPr txBox="1"/>
          <p:nvPr/>
        </p:nvSpPr>
        <p:spPr>
          <a:xfrm>
            <a:off x="5029200" y="3733800"/>
            <a:ext cx="1905000" cy="369332"/>
          </a:xfrm>
          <a:prstGeom prst="rect">
            <a:avLst/>
          </a:prstGeom>
          <a:noFill/>
        </p:spPr>
        <p:txBody>
          <a:bodyPr wrap="square" rtlCol="0">
            <a:spAutoFit/>
          </a:bodyPr>
          <a:lstStyle/>
          <a:p>
            <a:r>
              <a:rPr lang="en-US" dirty="0" smtClean="0"/>
              <a:t>             Star</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t>Number System</a:t>
            </a:r>
            <a:endParaRPr lang="en-US" sz="3200" b="1" dirty="0"/>
          </a:p>
        </p:txBody>
      </p:sp>
      <p:sp>
        <p:nvSpPr>
          <p:cNvPr id="3" name="Content Placeholder 2"/>
          <p:cNvSpPr>
            <a:spLocks noGrp="1"/>
          </p:cNvSpPr>
          <p:nvPr>
            <p:ph idx="1"/>
          </p:nvPr>
        </p:nvSpPr>
        <p:spPr>
          <a:xfrm>
            <a:off x="457200" y="1295400"/>
            <a:ext cx="7924800" cy="4830763"/>
          </a:xfrm>
        </p:spPr>
        <p:txBody>
          <a:bodyPr>
            <a:normAutofit/>
          </a:bodyPr>
          <a:lstStyle/>
          <a:p>
            <a:pPr indent="3175">
              <a:buNone/>
            </a:pPr>
            <a:r>
              <a:rPr lang="en-US" dirty="0" smtClean="0"/>
              <a:t>                Number representation</a:t>
            </a:r>
            <a:endParaRPr lang="en-US" dirty="0"/>
          </a:p>
        </p:txBody>
      </p:sp>
      <p:graphicFrame>
        <p:nvGraphicFramePr>
          <p:cNvPr id="4" name="Table 3"/>
          <p:cNvGraphicFramePr>
            <a:graphicFrameLocks noGrp="1"/>
          </p:cNvGraphicFramePr>
          <p:nvPr/>
        </p:nvGraphicFramePr>
        <p:xfrm>
          <a:off x="1524000" y="1397000"/>
          <a:ext cx="6096000" cy="5100320"/>
        </p:xfrm>
        <a:graphic>
          <a:graphicData uri="http://schemas.openxmlformats.org/drawingml/2006/table">
            <a:tbl>
              <a:tblPr firstRow="1" bandRow="1">
                <a:tableStyleId>{5C22544A-7EE6-4342-B048-85BDC9FD1C3A}</a:tableStyleId>
              </a:tblPr>
              <a:tblGrid>
                <a:gridCol w="1524000"/>
                <a:gridCol w="1524000"/>
                <a:gridCol w="1524000"/>
                <a:gridCol w="1524000"/>
              </a:tblGrid>
              <a:tr h="909320">
                <a:tc>
                  <a:txBody>
                    <a:bodyPr/>
                    <a:lstStyle/>
                    <a:p>
                      <a:r>
                        <a:rPr lang="en-US" dirty="0" smtClean="0"/>
                        <a:t>Number</a:t>
                      </a:r>
                      <a:r>
                        <a:rPr lang="en-US" baseline="0" dirty="0" smtClean="0"/>
                        <a:t> </a:t>
                      </a:r>
                    </a:p>
                    <a:p>
                      <a:r>
                        <a:rPr lang="en-US" baseline="0" dirty="0" smtClean="0"/>
                        <a:t>System</a:t>
                      </a:r>
                      <a:endParaRPr lang="en-US" dirty="0"/>
                    </a:p>
                  </a:txBody>
                  <a:tcPr/>
                </a:tc>
                <a:tc>
                  <a:txBody>
                    <a:bodyPr/>
                    <a:lstStyle/>
                    <a:p>
                      <a:r>
                        <a:rPr lang="en-US" baseline="0" dirty="0" smtClean="0"/>
                        <a:t>Base </a:t>
                      </a:r>
                      <a:endParaRPr lang="en-US" dirty="0"/>
                    </a:p>
                  </a:txBody>
                  <a:tcPr/>
                </a:tc>
                <a:tc>
                  <a:txBody>
                    <a:bodyPr/>
                    <a:lstStyle/>
                    <a:p>
                      <a:r>
                        <a:rPr lang="en-US" dirty="0" smtClean="0"/>
                        <a:t>No.</a:t>
                      </a:r>
                      <a:r>
                        <a:rPr lang="en-US" baseline="0" dirty="0" smtClean="0"/>
                        <a:t> of bits/ digit </a:t>
                      </a:r>
                      <a:endParaRPr lang="en-US" dirty="0"/>
                    </a:p>
                  </a:txBody>
                  <a:tcPr/>
                </a:tc>
                <a:tc>
                  <a:txBody>
                    <a:bodyPr/>
                    <a:lstStyle/>
                    <a:p>
                      <a:r>
                        <a:rPr lang="en-US" dirty="0" smtClean="0"/>
                        <a:t>Range/digit</a:t>
                      </a:r>
                      <a:endParaRPr lang="en-US" dirty="0"/>
                    </a:p>
                  </a:txBody>
                  <a:tcPr/>
                </a:tc>
              </a:tr>
              <a:tr h="909320">
                <a:tc>
                  <a:txBody>
                    <a:bodyPr/>
                    <a:lstStyle/>
                    <a:p>
                      <a:r>
                        <a:rPr lang="en-US" dirty="0" smtClean="0"/>
                        <a:t>Binary</a:t>
                      </a:r>
                      <a:endParaRPr lang="en-US" dirty="0"/>
                    </a:p>
                  </a:txBody>
                  <a:tcPr/>
                </a:tc>
                <a:tc>
                  <a:txBody>
                    <a:bodyPr/>
                    <a:lstStyle/>
                    <a:p>
                      <a:r>
                        <a:rPr lang="en-US" dirty="0" smtClean="0"/>
                        <a:t> 2</a:t>
                      </a:r>
                      <a:endParaRPr lang="en-US" dirty="0"/>
                    </a:p>
                  </a:txBody>
                  <a:tcPr/>
                </a:tc>
                <a:tc>
                  <a:txBody>
                    <a:bodyPr/>
                    <a:lstStyle/>
                    <a:p>
                      <a:r>
                        <a:rPr lang="en-US" dirty="0" smtClean="0"/>
                        <a:t>1</a:t>
                      </a:r>
                      <a:endParaRPr lang="en-US" dirty="0"/>
                    </a:p>
                  </a:txBody>
                  <a:tcPr/>
                </a:tc>
                <a:tc>
                  <a:txBody>
                    <a:bodyPr/>
                    <a:lstStyle/>
                    <a:p>
                      <a:r>
                        <a:rPr lang="en-US" dirty="0" smtClean="0"/>
                        <a:t>0-1</a:t>
                      </a:r>
                      <a:endParaRPr lang="en-US" dirty="0"/>
                    </a:p>
                  </a:txBody>
                  <a:tcPr/>
                </a:tc>
              </a:tr>
              <a:tr h="909320">
                <a:tc>
                  <a:txBody>
                    <a:bodyPr/>
                    <a:lstStyle/>
                    <a:p>
                      <a:r>
                        <a:rPr lang="en-US" dirty="0" smtClean="0"/>
                        <a:t>Octal</a:t>
                      </a:r>
                      <a:endParaRPr lang="en-US" dirty="0"/>
                    </a:p>
                  </a:txBody>
                  <a:tcPr/>
                </a:tc>
                <a:tc>
                  <a:txBody>
                    <a:bodyPr/>
                    <a:lstStyle/>
                    <a:p>
                      <a:r>
                        <a:rPr lang="en-US" dirty="0" smtClean="0"/>
                        <a:t>8</a:t>
                      </a:r>
                      <a:endParaRPr lang="en-US" dirty="0"/>
                    </a:p>
                  </a:txBody>
                  <a:tcPr/>
                </a:tc>
                <a:tc>
                  <a:txBody>
                    <a:bodyPr/>
                    <a:lstStyle/>
                    <a:p>
                      <a:r>
                        <a:rPr lang="en-US" dirty="0" smtClean="0"/>
                        <a:t>3</a:t>
                      </a:r>
                      <a:endParaRPr lang="en-US" dirty="0"/>
                    </a:p>
                  </a:txBody>
                  <a:tcPr/>
                </a:tc>
                <a:tc>
                  <a:txBody>
                    <a:bodyPr/>
                    <a:lstStyle/>
                    <a:p>
                      <a:r>
                        <a:rPr lang="en-US" dirty="0" smtClean="0"/>
                        <a:t>0-7</a:t>
                      </a:r>
                      <a:endParaRPr lang="en-US" dirty="0"/>
                    </a:p>
                  </a:txBody>
                  <a:tcPr/>
                </a:tc>
              </a:tr>
              <a:tr h="909320">
                <a:tc>
                  <a:txBody>
                    <a:bodyPr/>
                    <a:lstStyle/>
                    <a:p>
                      <a:r>
                        <a:rPr lang="en-US" dirty="0" smtClean="0"/>
                        <a:t>Hexadecimal</a:t>
                      </a:r>
                      <a:endParaRPr lang="en-US" dirty="0"/>
                    </a:p>
                  </a:txBody>
                  <a:tcPr/>
                </a:tc>
                <a:tc>
                  <a:txBody>
                    <a:bodyPr/>
                    <a:lstStyle/>
                    <a:p>
                      <a:r>
                        <a:rPr lang="en-US" dirty="0" smtClean="0"/>
                        <a:t>16</a:t>
                      </a:r>
                      <a:endParaRPr lang="en-US" dirty="0"/>
                    </a:p>
                  </a:txBody>
                  <a:tcPr/>
                </a:tc>
                <a:tc>
                  <a:txBody>
                    <a:bodyPr/>
                    <a:lstStyle/>
                    <a:p>
                      <a:r>
                        <a:rPr lang="en-US" dirty="0" smtClean="0"/>
                        <a:t>4</a:t>
                      </a:r>
                      <a:endParaRPr lang="en-US" dirty="0"/>
                    </a:p>
                  </a:txBody>
                  <a:tcPr/>
                </a:tc>
                <a:tc>
                  <a:txBody>
                    <a:bodyPr/>
                    <a:lstStyle/>
                    <a:p>
                      <a:r>
                        <a:rPr lang="en-US" dirty="0" smtClean="0"/>
                        <a:t>0-15</a:t>
                      </a:r>
                      <a:endParaRPr lang="en-US" dirty="0"/>
                    </a:p>
                  </a:txBody>
                  <a:tcPr/>
                </a:tc>
              </a:tr>
              <a:tr h="909320">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10-15 in hexadecimal are represented by A-F</a:t>
                      </a:r>
                      <a:endParaRPr lang="en-US" dirty="0"/>
                    </a:p>
                  </a:txBody>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IEEE 802</a:t>
            </a:r>
            <a:endParaRPr lang="en-US" sz="3200" b="1" dirty="0"/>
          </a:p>
        </p:txBody>
      </p:sp>
      <p:sp>
        <p:nvSpPr>
          <p:cNvPr id="3" name="TextBox 2"/>
          <p:cNvSpPr txBox="1"/>
          <p:nvPr/>
        </p:nvSpPr>
        <p:spPr>
          <a:xfrm>
            <a:off x="990600" y="1524000"/>
            <a:ext cx="7239000" cy="4154984"/>
          </a:xfrm>
          <a:prstGeom prst="rect">
            <a:avLst/>
          </a:prstGeom>
          <a:noFill/>
        </p:spPr>
        <p:txBody>
          <a:bodyPr wrap="square" rtlCol="0">
            <a:spAutoFit/>
          </a:bodyPr>
          <a:lstStyle/>
          <a:p>
            <a:endParaRPr lang="en-US" sz="2400" b="1" dirty="0" smtClean="0"/>
          </a:p>
          <a:p>
            <a:r>
              <a:rPr lang="en-US" sz="2400" dirty="0" smtClean="0"/>
              <a:t>IEEE 802 is a family of IEEE standards dealing with local area networks and metropolitan area networks. </a:t>
            </a:r>
          </a:p>
          <a:p>
            <a:endParaRPr lang="en-US" sz="2400" dirty="0" smtClean="0"/>
          </a:p>
          <a:p>
            <a:r>
              <a:rPr lang="en-US" sz="2400" dirty="0" smtClean="0"/>
              <a:t>More specifically, the IEEE 802 standards are restricted to networks carrying variable-size packets. </a:t>
            </a:r>
          </a:p>
          <a:p>
            <a:endParaRPr lang="en-US" sz="2400" dirty="0" smtClean="0"/>
          </a:p>
          <a:p>
            <a:endParaRPr lang="en-US" sz="2400" dirty="0" smtClean="0"/>
          </a:p>
          <a:p>
            <a:r>
              <a:rPr lang="en-US" sz="2400" dirty="0" smtClean="0"/>
              <a:t>802.3    Ethernet Working Group </a:t>
            </a:r>
          </a:p>
          <a:p>
            <a:endParaRPr lang="en-US" sz="2400" dirty="0" smtClean="0"/>
          </a:p>
          <a:p>
            <a:r>
              <a:rPr lang="en-US" sz="2400" dirty="0" smtClean="0"/>
              <a:t>802.11  Wireless LAN Working Group </a:t>
            </a:r>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Local Area Network Protocols</a:t>
            </a:r>
            <a:endParaRPr lang="en-US" sz="3200" b="1" dirty="0"/>
          </a:p>
        </p:txBody>
      </p:sp>
      <p:sp>
        <p:nvSpPr>
          <p:cNvPr id="3" name="TextBox 2"/>
          <p:cNvSpPr txBox="1"/>
          <p:nvPr/>
        </p:nvSpPr>
        <p:spPr>
          <a:xfrm>
            <a:off x="990600" y="1524000"/>
            <a:ext cx="7239000" cy="3785652"/>
          </a:xfrm>
          <a:prstGeom prst="rect">
            <a:avLst/>
          </a:prstGeom>
          <a:noFill/>
        </p:spPr>
        <p:txBody>
          <a:bodyPr wrap="square" rtlCol="0">
            <a:spAutoFit/>
          </a:bodyPr>
          <a:lstStyle/>
          <a:p>
            <a:endParaRPr lang="en-US" sz="2400" dirty="0" smtClean="0"/>
          </a:p>
          <a:p>
            <a:endParaRPr lang="en-US" sz="2400" dirty="0" smtClean="0"/>
          </a:p>
          <a:p>
            <a:r>
              <a:rPr lang="en-US" sz="2400" dirty="0" smtClean="0"/>
              <a:t>There are many LAN protocols in use today. </a:t>
            </a:r>
          </a:p>
          <a:p>
            <a:endParaRPr lang="en-US" sz="2400" dirty="0" smtClean="0"/>
          </a:p>
          <a:p>
            <a:r>
              <a:rPr lang="en-US" sz="2400" dirty="0" smtClean="0"/>
              <a:t>Some of the more common ones are Ethernet, Asynchronous Transfer Mode (ATM), Token Ring and Fiber Distributed Data Interface (FDDI). </a:t>
            </a:r>
          </a:p>
          <a:p>
            <a:endParaRPr lang="en-US" sz="2400" dirty="0" smtClean="0"/>
          </a:p>
          <a:p>
            <a:r>
              <a:rPr lang="en-US" sz="2400" dirty="0" smtClean="0"/>
              <a:t>Ethernet is a common LAN protocol that can be found in most organizations. </a:t>
            </a: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Wireless Local Area Network </a:t>
            </a:r>
            <a:endParaRPr lang="en-US" sz="3200" b="1" dirty="0"/>
          </a:p>
        </p:txBody>
      </p:sp>
      <p:sp>
        <p:nvSpPr>
          <p:cNvPr id="3" name="TextBox 2"/>
          <p:cNvSpPr txBox="1"/>
          <p:nvPr/>
        </p:nvSpPr>
        <p:spPr>
          <a:xfrm>
            <a:off x="990600" y="1524000"/>
            <a:ext cx="7239000" cy="4524315"/>
          </a:xfrm>
          <a:prstGeom prst="rect">
            <a:avLst/>
          </a:prstGeom>
          <a:noFill/>
        </p:spPr>
        <p:txBody>
          <a:bodyPr wrap="square" rtlCol="0">
            <a:spAutoFit/>
          </a:bodyPr>
          <a:lstStyle/>
          <a:p>
            <a:r>
              <a:rPr lang="en-US" sz="2400" dirty="0" smtClean="0"/>
              <a:t>A wireless LAN (or WLAN, for wireless local area network, sometimes referred to as LAWN, for local area wireless network) is one in which a mobile user can connect to a local area network (LAN) through a wireless (radio) connection. </a:t>
            </a:r>
          </a:p>
          <a:p>
            <a:endParaRPr lang="en-US" sz="2400" dirty="0" smtClean="0"/>
          </a:p>
          <a:p>
            <a:r>
              <a:rPr lang="en-US" sz="2400" dirty="0" smtClean="0"/>
              <a:t>The IEEE 802.11 group of standards specify the technologies for wireless LANs. 802.11 standards use the Ethernet protocol and CSMA/CA (carrier sense multiple access with collision avoidance) for path sharing and include an encryption method, the Wired Equivalent Privacy algorithm.</a:t>
            </a: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200" b="1" dirty="0" smtClean="0"/>
              <a:t>Common networking components</a:t>
            </a:r>
            <a:endParaRPr lang="en-US" sz="3200" b="1" dirty="0"/>
          </a:p>
        </p:txBody>
      </p:sp>
      <p:sp>
        <p:nvSpPr>
          <p:cNvPr id="3" name="TextBox 2"/>
          <p:cNvSpPr txBox="1"/>
          <p:nvPr/>
        </p:nvSpPr>
        <p:spPr>
          <a:xfrm>
            <a:off x="990600" y="1524000"/>
            <a:ext cx="7239000" cy="4401205"/>
          </a:xfrm>
          <a:prstGeom prst="rect">
            <a:avLst/>
          </a:prstGeom>
          <a:noFill/>
        </p:spPr>
        <p:txBody>
          <a:bodyPr wrap="square" rtlCol="0">
            <a:spAutoFit/>
          </a:bodyPr>
          <a:lstStyle/>
          <a:p>
            <a:pPr algn="ctr"/>
            <a:r>
              <a:rPr lang="en-US" sz="2800" dirty="0" smtClean="0"/>
              <a:t>Hub</a:t>
            </a:r>
          </a:p>
          <a:p>
            <a:pPr algn="ctr"/>
            <a:endParaRPr lang="en-US" sz="2800" dirty="0" smtClean="0"/>
          </a:p>
          <a:p>
            <a:pPr algn="ctr"/>
            <a:r>
              <a:rPr lang="en-US" sz="2800" dirty="0" smtClean="0"/>
              <a:t>Switch</a:t>
            </a:r>
          </a:p>
          <a:p>
            <a:pPr algn="ctr"/>
            <a:endParaRPr lang="en-US" sz="2800" dirty="0" smtClean="0"/>
          </a:p>
          <a:p>
            <a:pPr algn="ctr"/>
            <a:r>
              <a:rPr lang="en-US" sz="2800" dirty="0" smtClean="0"/>
              <a:t>Bridge</a:t>
            </a:r>
          </a:p>
          <a:p>
            <a:pPr algn="ctr"/>
            <a:endParaRPr lang="en-US" sz="2800" dirty="0" smtClean="0"/>
          </a:p>
          <a:p>
            <a:pPr algn="ctr"/>
            <a:r>
              <a:rPr lang="en-US" sz="2800" dirty="0" smtClean="0"/>
              <a:t>Router</a:t>
            </a:r>
          </a:p>
          <a:p>
            <a:pPr algn="ctr"/>
            <a:endParaRPr lang="en-US" sz="2800" dirty="0" smtClean="0"/>
          </a:p>
          <a:p>
            <a:pPr algn="ctr"/>
            <a:r>
              <a:rPr lang="en-US" sz="2800" dirty="0" smtClean="0"/>
              <a:t>Gateway</a:t>
            </a:r>
          </a:p>
          <a:p>
            <a:pPr algn="ctr"/>
            <a:endParaRPr lang="en-US" sz="2800"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200" b="1" dirty="0" smtClean="0"/>
              <a:t>Hub</a:t>
            </a:r>
            <a:endParaRPr lang="en-US" sz="3200" b="1" dirty="0"/>
          </a:p>
        </p:txBody>
      </p:sp>
      <p:sp>
        <p:nvSpPr>
          <p:cNvPr id="3" name="TextBox 2"/>
          <p:cNvSpPr txBox="1"/>
          <p:nvPr/>
        </p:nvSpPr>
        <p:spPr>
          <a:xfrm>
            <a:off x="990600" y="1524000"/>
            <a:ext cx="7239000" cy="2677656"/>
          </a:xfrm>
          <a:prstGeom prst="rect">
            <a:avLst/>
          </a:prstGeom>
          <a:noFill/>
        </p:spPr>
        <p:txBody>
          <a:bodyPr wrap="square" rtlCol="0">
            <a:spAutoFit/>
          </a:bodyPr>
          <a:lstStyle/>
          <a:p>
            <a:endParaRPr lang="en-US" sz="2400" dirty="0" smtClean="0"/>
          </a:p>
          <a:p>
            <a:endParaRPr lang="en-US" sz="2400" dirty="0" smtClean="0"/>
          </a:p>
          <a:p>
            <a:r>
              <a:rPr lang="en-US" sz="2400" dirty="0" smtClean="0"/>
              <a:t>A hub is a common connection point for devices in a network. Hubs are commonly used to connect segments of a LAN. A hub contains multiple ports. When a packet arrives at one port, it is copied to the other ports so that all segments of the LAN can see all packets.</a:t>
            </a:r>
          </a:p>
        </p:txBody>
      </p:sp>
      <p:pic>
        <p:nvPicPr>
          <p:cNvPr id="102402" name="Picture 2" descr="Image result for Photo of USB hub"/>
          <p:cNvPicPr>
            <a:picLocks noChangeAspect="1" noChangeArrowheads="1"/>
          </p:cNvPicPr>
          <p:nvPr/>
        </p:nvPicPr>
        <p:blipFill>
          <a:blip r:embed="rId3"/>
          <a:srcRect/>
          <a:stretch>
            <a:fillRect/>
          </a:stretch>
        </p:blipFill>
        <p:spPr bwMode="auto">
          <a:xfrm>
            <a:off x="1752600" y="4191000"/>
            <a:ext cx="4267200" cy="23622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200" b="1" dirty="0" smtClean="0"/>
              <a:t>Switch</a:t>
            </a:r>
            <a:endParaRPr lang="en-US" sz="3200" b="1" dirty="0"/>
          </a:p>
        </p:txBody>
      </p:sp>
      <p:sp>
        <p:nvSpPr>
          <p:cNvPr id="3" name="TextBox 2"/>
          <p:cNvSpPr txBox="1"/>
          <p:nvPr/>
        </p:nvSpPr>
        <p:spPr>
          <a:xfrm>
            <a:off x="990600" y="1524000"/>
            <a:ext cx="7239000" cy="4154984"/>
          </a:xfrm>
          <a:prstGeom prst="rect">
            <a:avLst/>
          </a:prstGeom>
          <a:noFill/>
        </p:spPr>
        <p:txBody>
          <a:bodyPr wrap="square" rtlCol="0">
            <a:spAutoFit/>
          </a:bodyPr>
          <a:lstStyle/>
          <a:p>
            <a:endParaRPr lang="en-US" sz="2400" dirty="0" smtClean="0"/>
          </a:p>
          <a:p>
            <a:r>
              <a:rPr lang="en-US" sz="2400" dirty="0" smtClean="0"/>
              <a:t>In networks, a device that filters and forwards packets between LAN segments. </a:t>
            </a:r>
          </a:p>
          <a:p>
            <a:endParaRPr lang="en-US" sz="2400" dirty="0" smtClean="0"/>
          </a:p>
          <a:p>
            <a:r>
              <a:rPr lang="en-US" sz="2400" dirty="0" smtClean="0"/>
              <a:t>Switches operate at the data link layer (layer 2) and sometimes the network layer (layer 3) of the OSI Reference Model and therefore support any packet protocol. </a:t>
            </a:r>
          </a:p>
          <a:p>
            <a:endParaRPr lang="en-US" sz="2400" dirty="0" smtClean="0"/>
          </a:p>
          <a:p>
            <a:r>
              <a:rPr lang="en-US" sz="2400" dirty="0" smtClean="0"/>
              <a:t>LANs that use switches to join segments are called switched LANs.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200" b="1" dirty="0" smtClean="0"/>
              <a:t>Routers and Bridges</a:t>
            </a:r>
            <a:endParaRPr lang="en-US" sz="3200" b="1" dirty="0"/>
          </a:p>
        </p:txBody>
      </p:sp>
      <p:sp>
        <p:nvSpPr>
          <p:cNvPr id="3" name="TextBox 2"/>
          <p:cNvSpPr txBox="1"/>
          <p:nvPr/>
        </p:nvSpPr>
        <p:spPr>
          <a:xfrm>
            <a:off x="990600" y="1524000"/>
            <a:ext cx="7239000" cy="4524315"/>
          </a:xfrm>
          <a:prstGeom prst="rect">
            <a:avLst/>
          </a:prstGeom>
          <a:noFill/>
        </p:spPr>
        <p:txBody>
          <a:bodyPr wrap="square" rtlCol="0">
            <a:spAutoFit/>
          </a:bodyPr>
          <a:lstStyle/>
          <a:p>
            <a:endParaRPr lang="en-US" sz="2400" dirty="0" smtClean="0"/>
          </a:p>
          <a:p>
            <a:r>
              <a:rPr lang="en-US" sz="2400" dirty="0" smtClean="0"/>
              <a:t>Router forwards data packets along networks. It  connects at least two networks, commonly two LANs or WANs or a LAN and its ISPs network.</a:t>
            </a:r>
          </a:p>
          <a:p>
            <a:endParaRPr lang="en-US" sz="2400" dirty="0" smtClean="0"/>
          </a:p>
          <a:p>
            <a:r>
              <a:rPr lang="en-US" sz="2400" dirty="0" smtClean="0"/>
              <a:t>A network bridge is a computer networking device that creates a single aggregate network from multiple communication networks or network segments. This function is called network bridging. Bridging is distinct from routing, which allows multiple different networks to communicate independently while remaining separate.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200" b="1" dirty="0" smtClean="0"/>
              <a:t>Gateways</a:t>
            </a:r>
            <a:endParaRPr lang="en-US" sz="3200" b="1" dirty="0"/>
          </a:p>
        </p:txBody>
      </p:sp>
      <p:sp>
        <p:nvSpPr>
          <p:cNvPr id="3" name="TextBox 2"/>
          <p:cNvSpPr txBox="1"/>
          <p:nvPr/>
        </p:nvSpPr>
        <p:spPr>
          <a:xfrm>
            <a:off x="990600" y="1524000"/>
            <a:ext cx="7239000" cy="4154984"/>
          </a:xfrm>
          <a:prstGeom prst="rect">
            <a:avLst/>
          </a:prstGeom>
          <a:noFill/>
        </p:spPr>
        <p:txBody>
          <a:bodyPr wrap="square" rtlCol="0">
            <a:spAutoFit/>
          </a:bodyPr>
          <a:lstStyle/>
          <a:p>
            <a:endParaRPr lang="en-US" sz="2400" dirty="0" smtClean="0"/>
          </a:p>
          <a:p>
            <a:r>
              <a:rPr lang="en-US" sz="2400" dirty="0" smtClean="0"/>
              <a:t>A gateway is a network node connecting two networks that use different protocols</a:t>
            </a:r>
          </a:p>
          <a:p>
            <a:endParaRPr lang="en-US" sz="2400" dirty="0" smtClean="0"/>
          </a:p>
          <a:p>
            <a:r>
              <a:rPr lang="en-US" sz="2400" dirty="0" smtClean="0"/>
              <a:t>Gateways can take several forms -- including routers or computers -- and can perform a variety of tasks. </a:t>
            </a:r>
          </a:p>
          <a:p>
            <a:endParaRPr lang="en-US" sz="2400" dirty="0" smtClean="0"/>
          </a:p>
          <a:p>
            <a:r>
              <a:rPr lang="en-US" sz="2400" dirty="0" smtClean="0"/>
              <a:t>These range from simply passing traffic on to the next hop on its path to offering complex traffic filtering, proxies or protocol translations at various network layers.</a:t>
            </a:r>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 to Control Systems</a:t>
            </a:r>
            <a:endParaRPr lang="en-US" dirty="0"/>
          </a:p>
        </p:txBody>
      </p:sp>
      <p:sp>
        <p:nvSpPr>
          <p:cNvPr id="3" name="Content Placeholder 2"/>
          <p:cNvSpPr>
            <a:spLocks noGrp="1"/>
          </p:cNvSpPr>
          <p:nvPr>
            <p:ph idx="1"/>
          </p:nvPr>
        </p:nvSpPr>
        <p:spPr/>
        <p:txBody>
          <a:bodyPr/>
          <a:lstStyle/>
          <a:p>
            <a:pPr>
              <a:buNone/>
            </a:pPr>
            <a:r>
              <a:rPr lang="en-US" dirty="0" smtClean="0"/>
              <a:t>                         </a:t>
            </a:r>
          </a:p>
          <a:p>
            <a:pPr>
              <a:buNone/>
            </a:pPr>
            <a:r>
              <a:rPr lang="en-US" dirty="0" smtClean="0"/>
              <a:t>                           Open - loop control</a:t>
            </a:r>
          </a:p>
          <a:p>
            <a:pPr>
              <a:buNone/>
            </a:pPr>
            <a:r>
              <a:rPr lang="en-US" dirty="0" smtClean="0"/>
              <a:t>          Where output is not fed back to input</a:t>
            </a:r>
          </a:p>
          <a:p>
            <a:pPr>
              <a:buNone/>
            </a:pPr>
            <a:endParaRPr lang="en-US" dirty="0" smtClean="0"/>
          </a:p>
          <a:p>
            <a:pPr>
              <a:buNone/>
            </a:pPr>
            <a:r>
              <a:rPr lang="en-US" dirty="0" smtClean="0"/>
              <a:t>                          Close - loop control</a:t>
            </a:r>
          </a:p>
          <a:p>
            <a:pPr>
              <a:buNone/>
            </a:pPr>
            <a:r>
              <a:rPr lang="en-US" dirty="0" smtClean="0"/>
              <a:t>           Where output is not fed back to input</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Feed-Back Control System</a:t>
            </a:r>
            <a:endParaRPr lang="en-US" dirty="0"/>
          </a:p>
        </p:txBody>
      </p:sp>
      <p:pic>
        <p:nvPicPr>
          <p:cNvPr id="2050" name="Picture 2" descr="https://upload.wikimedia.org/wikipedia/commons/thumb/e/ed/Ideal_feedback_model.svg/680px-Ideal_feedback_model.svg.png"/>
          <p:cNvPicPr>
            <a:picLocks noChangeAspect="1" noChangeArrowheads="1"/>
          </p:cNvPicPr>
          <p:nvPr/>
        </p:nvPicPr>
        <p:blipFill>
          <a:blip r:embed="rId2"/>
          <a:srcRect/>
          <a:stretch>
            <a:fillRect/>
          </a:stretch>
        </p:blipFill>
        <p:spPr bwMode="auto">
          <a:xfrm>
            <a:off x="1371600" y="1676400"/>
            <a:ext cx="6477000" cy="3200400"/>
          </a:xfrm>
          <a:prstGeom prst="rect">
            <a:avLst/>
          </a:prstGeom>
          <a:noFill/>
        </p:spPr>
      </p:pic>
      <p:sp>
        <p:nvSpPr>
          <p:cNvPr id="5" name="TextBox 4"/>
          <p:cNvSpPr txBox="1"/>
          <p:nvPr/>
        </p:nvSpPr>
        <p:spPr>
          <a:xfrm>
            <a:off x="1752600" y="5105400"/>
            <a:ext cx="5638800" cy="584775"/>
          </a:xfrm>
          <a:prstGeom prst="rect">
            <a:avLst/>
          </a:prstGeom>
          <a:noFill/>
        </p:spPr>
        <p:txBody>
          <a:bodyPr wrap="square" rtlCol="0">
            <a:spAutoFit/>
          </a:bodyPr>
          <a:lstStyle/>
          <a:p>
            <a:r>
              <a:rPr lang="en-US" sz="3200" dirty="0" smtClean="0"/>
              <a:t>     </a:t>
            </a:r>
            <a:r>
              <a:rPr lang="en-US" sz="3200" b="1" dirty="0" smtClean="0"/>
              <a:t>Basic Feed-Back Control </a:t>
            </a:r>
            <a:endParaRPr lang="en-US" sz="3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t>Number System</a:t>
            </a:r>
            <a:endParaRPr lang="en-US" sz="3200" b="1" dirty="0"/>
          </a:p>
        </p:txBody>
      </p:sp>
      <p:sp>
        <p:nvSpPr>
          <p:cNvPr id="3" name="Content Placeholder 2"/>
          <p:cNvSpPr>
            <a:spLocks noGrp="1"/>
          </p:cNvSpPr>
          <p:nvPr>
            <p:ph idx="1"/>
          </p:nvPr>
        </p:nvSpPr>
        <p:spPr>
          <a:xfrm>
            <a:off x="457200" y="1295400"/>
            <a:ext cx="8229600" cy="4830763"/>
          </a:xfrm>
        </p:spPr>
        <p:txBody>
          <a:bodyPr>
            <a:normAutofit/>
          </a:bodyPr>
          <a:lstStyle/>
          <a:p>
            <a:pPr indent="3175">
              <a:buNone/>
            </a:pPr>
            <a:r>
              <a:rPr lang="en-US" dirty="0" smtClean="0"/>
              <a:t>345 in decimal = 5x10</a:t>
            </a:r>
            <a:r>
              <a:rPr lang="en-US" baseline="30000" dirty="0" smtClean="0"/>
              <a:t>0 </a:t>
            </a:r>
            <a:r>
              <a:rPr lang="en-US" dirty="0" smtClean="0"/>
              <a:t>+</a:t>
            </a:r>
            <a:r>
              <a:rPr lang="en-US" baseline="30000" dirty="0" smtClean="0"/>
              <a:t>  </a:t>
            </a:r>
            <a:r>
              <a:rPr lang="en-US" dirty="0" smtClean="0"/>
              <a:t>4x10</a:t>
            </a:r>
            <a:r>
              <a:rPr lang="en-US" baseline="30000" dirty="0" smtClean="0"/>
              <a:t>1 </a:t>
            </a:r>
            <a:r>
              <a:rPr lang="en-US" dirty="0" smtClean="0"/>
              <a:t>+ 3x10</a:t>
            </a:r>
            <a:r>
              <a:rPr lang="en-US" baseline="30000" dirty="0" smtClean="0"/>
              <a:t>2</a:t>
            </a:r>
          </a:p>
          <a:p>
            <a:pPr indent="3175">
              <a:buNone/>
            </a:pPr>
            <a:endParaRPr lang="en-US" baseline="30000" dirty="0" smtClean="0"/>
          </a:p>
          <a:p>
            <a:pPr indent="3175">
              <a:buNone/>
            </a:pPr>
            <a:r>
              <a:rPr lang="en-US" dirty="0" smtClean="0"/>
              <a:t>Similarly,  </a:t>
            </a:r>
            <a:r>
              <a:rPr lang="en-US" baseline="30000" dirty="0" smtClean="0"/>
              <a:t> </a:t>
            </a:r>
            <a:r>
              <a:rPr lang="en-US" dirty="0" smtClean="0"/>
              <a:t>345 in octal = 5x8</a:t>
            </a:r>
            <a:r>
              <a:rPr lang="en-US" baseline="30000" dirty="0" smtClean="0"/>
              <a:t>0 </a:t>
            </a:r>
            <a:r>
              <a:rPr lang="en-US" dirty="0" smtClean="0"/>
              <a:t>+</a:t>
            </a:r>
            <a:r>
              <a:rPr lang="en-US" baseline="30000" dirty="0" smtClean="0"/>
              <a:t>  </a:t>
            </a:r>
            <a:r>
              <a:rPr lang="en-US" dirty="0" smtClean="0"/>
              <a:t>4x8</a:t>
            </a:r>
            <a:r>
              <a:rPr lang="en-US" baseline="30000" dirty="0" smtClean="0"/>
              <a:t>1 </a:t>
            </a:r>
            <a:r>
              <a:rPr lang="en-US" dirty="0" smtClean="0"/>
              <a:t>+ 3x8</a:t>
            </a:r>
            <a:r>
              <a:rPr lang="en-US" baseline="30000" dirty="0" smtClean="0"/>
              <a:t>2</a:t>
            </a:r>
          </a:p>
          <a:p>
            <a:pPr indent="3175">
              <a:buNone/>
            </a:pPr>
            <a:r>
              <a:rPr lang="en-US" dirty="0" smtClean="0"/>
              <a:t>                                         = 5 + 32 + 192</a:t>
            </a:r>
          </a:p>
          <a:p>
            <a:pPr indent="3175">
              <a:buNone/>
            </a:pPr>
            <a:r>
              <a:rPr lang="en-US" dirty="0" smtClean="0"/>
              <a:t>                                         = 229</a:t>
            </a:r>
          </a:p>
          <a:p>
            <a:pPr indent="3175">
              <a:buNone/>
            </a:pPr>
            <a:r>
              <a:rPr lang="en-US" dirty="0" smtClean="0"/>
              <a:t>345 in hexadecimal = 5x16</a:t>
            </a:r>
            <a:r>
              <a:rPr lang="en-US" baseline="30000" dirty="0" smtClean="0"/>
              <a:t>0 </a:t>
            </a:r>
            <a:r>
              <a:rPr lang="en-US" dirty="0" smtClean="0"/>
              <a:t>+</a:t>
            </a:r>
            <a:r>
              <a:rPr lang="en-US" baseline="30000" dirty="0" smtClean="0"/>
              <a:t>  </a:t>
            </a:r>
            <a:r>
              <a:rPr lang="en-US" dirty="0" smtClean="0"/>
              <a:t>4x16</a:t>
            </a:r>
            <a:r>
              <a:rPr lang="en-US" baseline="30000" dirty="0" smtClean="0"/>
              <a:t>1 </a:t>
            </a:r>
            <a:r>
              <a:rPr lang="en-US" dirty="0" smtClean="0"/>
              <a:t>+ 3x16</a:t>
            </a:r>
            <a:r>
              <a:rPr lang="en-US" baseline="30000" dirty="0" smtClean="0"/>
              <a:t>2</a:t>
            </a:r>
          </a:p>
          <a:p>
            <a:pPr indent="3175">
              <a:buNone/>
            </a:pPr>
            <a:r>
              <a:rPr lang="en-US" dirty="0" smtClean="0"/>
              <a:t>                                    = 5 + 64 + 768</a:t>
            </a:r>
          </a:p>
          <a:p>
            <a:pPr indent="3175">
              <a:buNone/>
            </a:pPr>
            <a:r>
              <a:rPr lang="en-US" dirty="0" smtClean="0"/>
              <a:t>                                    = 837</a:t>
            </a:r>
          </a:p>
          <a:p>
            <a:pPr indent="3175">
              <a:buNone/>
            </a:pPr>
            <a:endParaRPr lang="en-US" baseline="30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PID Control System</a:t>
            </a:r>
            <a:endParaRPr lang="en-US" dirty="0"/>
          </a:p>
        </p:txBody>
      </p:sp>
      <p:pic>
        <p:nvPicPr>
          <p:cNvPr id="1026" name="Picture 2" descr="https://upload.wikimedia.org/wikipedia/commons/thumb/4/43/PID_en.svg/971px-PID_en.svg.png"/>
          <p:cNvPicPr>
            <a:picLocks noChangeAspect="1" noChangeArrowheads="1"/>
          </p:cNvPicPr>
          <p:nvPr/>
        </p:nvPicPr>
        <p:blipFill>
          <a:blip r:embed="rId2"/>
          <a:srcRect/>
          <a:stretch>
            <a:fillRect/>
          </a:stretch>
        </p:blipFill>
        <p:spPr bwMode="auto">
          <a:xfrm>
            <a:off x="381000" y="1752600"/>
            <a:ext cx="8458200" cy="37338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ON/OFF Control </a:t>
            </a:r>
            <a:endParaRPr lang="en-US" dirty="0"/>
          </a:p>
        </p:txBody>
      </p:sp>
      <p:sp>
        <p:nvSpPr>
          <p:cNvPr id="3" name="Content Placeholder 2"/>
          <p:cNvSpPr>
            <a:spLocks noGrp="1"/>
          </p:cNvSpPr>
          <p:nvPr>
            <p:ph idx="1"/>
          </p:nvPr>
        </p:nvSpPr>
        <p:spPr/>
        <p:txBody>
          <a:bodyPr/>
          <a:lstStyle/>
          <a:p>
            <a:pPr>
              <a:buNone/>
            </a:pPr>
            <a:r>
              <a:rPr lang="en-US" dirty="0" smtClean="0"/>
              <a:t>    As its name implies, On-Off Control assigns the Controller Output (CO) to one of two positions such that the final control element (FCE) is either fully open or fully closed. Unlike intermediate value or PID control, there is no in between. Most industrial processes require greater latitude when it comes to adjusting the COs position.</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Logic Control </a:t>
            </a:r>
            <a:endParaRPr lang="en-US"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r>
              <a:rPr lang="en-US" dirty="0" smtClean="0"/>
              <a:t>Logic control uses digital electronics and programming for implementation</a:t>
            </a:r>
          </a:p>
          <a:p>
            <a:pPr>
              <a:buNone/>
            </a:pPr>
            <a:r>
              <a:rPr lang="en-US" dirty="0" smtClean="0"/>
              <a:t> </a:t>
            </a:r>
          </a:p>
          <a:p>
            <a:r>
              <a:rPr lang="en-US" dirty="0" smtClean="0"/>
              <a:t>Logic gates, microprocessors/microcontrollers and sometimes complete computer systems are building blocks for implementing control logic.</a:t>
            </a:r>
          </a:p>
          <a:p>
            <a:pPr>
              <a:buNone/>
            </a:pPr>
            <a:endParaRPr lang="en-US" dirty="0" smtClean="0"/>
          </a:p>
          <a:p>
            <a:r>
              <a:rPr lang="en-US" dirty="0" smtClean="0"/>
              <a:t>Special languages or notations like ladder logic are used in Programmable Logic Controllers</a:t>
            </a:r>
          </a:p>
          <a:p>
            <a:pPr>
              <a:buNone/>
            </a:pPr>
            <a:endParaRPr lang="en-US" dirty="0" smtClean="0"/>
          </a:p>
          <a:p>
            <a:r>
              <a:rPr lang="en-US" dirty="0" smtClean="0"/>
              <a:t>Modern systems use tools and applications based on standard computer languages like C/C++/JAVA</a:t>
            </a:r>
          </a:p>
          <a:p>
            <a:pPr>
              <a:buNone/>
            </a:pPr>
            <a:endParaRPr lang="en-US" dirty="0" smtClean="0"/>
          </a:p>
          <a:p>
            <a:r>
              <a:rPr lang="en-US" dirty="0" smtClean="0"/>
              <a:t>Control using fuzzy logic considers  in-between values between true (1) and false (0). Fuzzy logic is based on the basis of a measurement being partially true.  </a:t>
            </a:r>
          </a:p>
          <a:p>
            <a:endParaRPr lang="en-US" dirty="0" smtClean="0"/>
          </a:p>
          <a:p>
            <a:pPr>
              <a:buNone/>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Digital Control </a:t>
            </a:r>
            <a:endParaRPr lang="en-US" dirty="0"/>
          </a:p>
        </p:txBody>
      </p:sp>
      <p:pic>
        <p:nvPicPr>
          <p:cNvPr id="1026" name="Picture 2" descr="Image result for Block Diagram a Digital Controller"/>
          <p:cNvPicPr>
            <a:picLocks noChangeAspect="1" noChangeArrowheads="1"/>
          </p:cNvPicPr>
          <p:nvPr/>
        </p:nvPicPr>
        <p:blipFill>
          <a:blip r:embed="rId2"/>
          <a:srcRect/>
          <a:stretch>
            <a:fillRect/>
          </a:stretch>
        </p:blipFill>
        <p:spPr bwMode="auto">
          <a:xfrm>
            <a:off x="533400" y="1524000"/>
            <a:ext cx="8153400" cy="46482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Model Predictive Control </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pPr indent="3175">
              <a:buNone/>
            </a:pPr>
            <a:r>
              <a:rPr lang="en-US" dirty="0" smtClean="0"/>
              <a:t>Model Predictive Control (MPC) is a multivariable control algorithm that uses:</a:t>
            </a:r>
          </a:p>
          <a:p>
            <a:pPr indent="3175">
              <a:buNone/>
            </a:pPr>
            <a:endParaRPr lang="en-US" dirty="0" smtClean="0"/>
          </a:p>
          <a:p>
            <a:pPr indent="3175">
              <a:buNone/>
            </a:pPr>
            <a:r>
              <a:rPr lang="en-US" dirty="0" smtClean="0"/>
              <a:t>-  an internal dynamic model of the process</a:t>
            </a:r>
          </a:p>
          <a:p>
            <a:pPr indent="3175">
              <a:buNone/>
            </a:pPr>
            <a:r>
              <a:rPr lang="en-US" dirty="0" smtClean="0"/>
              <a:t>-  a history of past control moves and</a:t>
            </a:r>
          </a:p>
          <a:p>
            <a:pPr indent="3175">
              <a:buFontTx/>
              <a:buChar char="-"/>
            </a:pPr>
            <a:r>
              <a:rPr lang="en-US" dirty="0" smtClean="0"/>
              <a:t>  an optimization cost function J over the receding prediction horizon</a:t>
            </a:r>
          </a:p>
          <a:p>
            <a:pPr indent="3175">
              <a:buFontTx/>
              <a:buChar char="-"/>
            </a:pPr>
            <a:endParaRPr lang="en-US" dirty="0" smtClean="0"/>
          </a:p>
          <a:p>
            <a:pPr indent="3175">
              <a:buNone/>
            </a:pPr>
            <a:r>
              <a:rPr lang="en-US" dirty="0" smtClean="0"/>
              <a:t>to calculate the optimum control moves.</a:t>
            </a:r>
          </a:p>
          <a:p>
            <a:pPr indent="3175">
              <a:buNone/>
            </a:pPr>
            <a:endParaRPr lang="en-US" dirty="0" smtClean="0"/>
          </a:p>
          <a:p>
            <a:endParaRPr lang="en-US" dirty="0" smtClean="0"/>
          </a:p>
          <a:p>
            <a:pPr>
              <a:buNone/>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normAutofit fontScale="90000"/>
          </a:bodyPr>
          <a:lstStyle/>
          <a:p>
            <a:r>
              <a:rPr lang="en-US" dirty="0" smtClean="0"/>
              <a:t>Introduction to Data Acquisition Systems (DAQ/DAS)</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Data acquisition (DAQ) is the process of measuring an electrical or physical phenomenon such as voltage, current, temperature, pressure, or sound with a computer. A DAQ system consists of sensors, DAQ measurement hardware, and a computer with programmable software.</a:t>
            </a:r>
          </a:p>
          <a:p>
            <a:endParaRPr lang="en-US" dirty="0" smtClean="0"/>
          </a:p>
          <a:p>
            <a:r>
              <a:rPr lang="en-US" dirty="0" smtClean="0"/>
              <a:t> Compared to traditional measurement systems, PC-based DAQ systems exploit the processing power, productivity, display, and connectivity capabilities of industry-standard computers providing a more powerful, flexible, and cost-effective measurement solution.</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Blocks of</a:t>
            </a:r>
            <a:br>
              <a:rPr lang="en-US" dirty="0" smtClean="0"/>
            </a:br>
            <a:r>
              <a:rPr lang="en-US" dirty="0" smtClean="0"/>
              <a:t>Data Acquisition Systems</a:t>
            </a:r>
            <a:endParaRPr lang="en-US" dirty="0"/>
          </a:p>
        </p:txBody>
      </p:sp>
      <p:pic>
        <p:nvPicPr>
          <p:cNvPr id="38914" name="Picture 2" descr="http://www.ni.com/images/features/us/111201_fg_daq_info_graphic.jpg"/>
          <p:cNvPicPr>
            <a:picLocks noChangeAspect="1" noChangeArrowheads="1"/>
          </p:cNvPicPr>
          <p:nvPr/>
        </p:nvPicPr>
        <p:blipFill>
          <a:blip r:embed="rId2"/>
          <a:srcRect/>
          <a:stretch>
            <a:fillRect/>
          </a:stretch>
        </p:blipFill>
        <p:spPr bwMode="auto">
          <a:xfrm>
            <a:off x="762000" y="1905000"/>
            <a:ext cx="7696200" cy="37338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The measurement of a physical phenomenon, such as the temperature of a room, the intensity of a light source, or the force applied to an object, begins with a sensor. </a:t>
            </a:r>
          </a:p>
          <a:p>
            <a:endParaRPr lang="en-US" dirty="0" smtClean="0"/>
          </a:p>
          <a:p>
            <a:r>
              <a:rPr lang="en-US" dirty="0" smtClean="0"/>
              <a:t>A sensor, also called a transducer, converts a physical phenomenon into a measurable electrical signal.</a:t>
            </a:r>
          </a:p>
          <a:p>
            <a:endParaRPr lang="en-US" dirty="0" smtClean="0"/>
          </a:p>
          <a:p>
            <a:r>
              <a:rPr lang="en-US" dirty="0" smtClean="0"/>
              <a:t>Depending on the type of sensor, its electrical output can be a voltage, current, resistance, or another electrical attribute that varies over time. Some sensors may require additional components and circuitry to properly produce a signal that can accurately and safely be read by a DAQ device.</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Sensors</a:t>
            </a:r>
            <a:endParaRPr lang="en-US" dirty="0"/>
          </a:p>
        </p:txBody>
      </p:sp>
      <p:sp>
        <p:nvSpPr>
          <p:cNvPr id="3" name="Content Placeholder 2"/>
          <p:cNvSpPr>
            <a:spLocks noGrp="1"/>
          </p:cNvSpPr>
          <p:nvPr>
            <p:ph idx="1"/>
          </p:nvPr>
        </p:nvSpPr>
        <p:spPr>
          <a:xfrm>
            <a:off x="685800" y="1676400"/>
            <a:ext cx="8229600" cy="4525963"/>
          </a:xfrm>
        </p:spPr>
        <p:txBody>
          <a:bodyPr>
            <a:normAutofit/>
          </a:bodyPr>
          <a:lstStyle/>
          <a:p>
            <a:endParaRPr lang="en-US"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p:txBody>
      </p:sp>
      <p:graphicFrame>
        <p:nvGraphicFramePr>
          <p:cNvPr id="4" name="Table 3"/>
          <p:cNvGraphicFramePr>
            <a:graphicFrameLocks noGrp="1"/>
          </p:cNvGraphicFramePr>
          <p:nvPr/>
        </p:nvGraphicFramePr>
        <p:xfrm>
          <a:off x="1524000" y="1905000"/>
          <a:ext cx="6096000" cy="4084320"/>
        </p:xfrm>
        <a:graphic>
          <a:graphicData uri="http://schemas.openxmlformats.org/drawingml/2006/table">
            <a:tbl>
              <a:tblPr firstRow="1" bandRow="1">
                <a:tableStyleId>{5C22544A-7EE6-4342-B048-85BDC9FD1C3A}</a:tableStyleId>
              </a:tblPr>
              <a:tblGrid>
                <a:gridCol w="3048000"/>
                <a:gridCol w="3048000"/>
              </a:tblGrid>
              <a:tr h="313442">
                <a:tc>
                  <a:txBody>
                    <a:bodyPr/>
                    <a:lstStyle/>
                    <a:p>
                      <a:r>
                        <a:rPr lang="en-US" sz="2000" dirty="0" smtClean="0"/>
                        <a:t> Phenomenon/property</a:t>
                      </a:r>
                      <a:endParaRPr lang="en-US" sz="2000" dirty="0"/>
                    </a:p>
                  </a:txBody>
                  <a:tcPr/>
                </a:tc>
                <a:tc>
                  <a:txBody>
                    <a:bodyPr/>
                    <a:lstStyle/>
                    <a:p>
                      <a:r>
                        <a:rPr lang="en-US" sz="2000" dirty="0" smtClean="0"/>
                        <a:t>Sensing element</a:t>
                      </a:r>
                      <a:endParaRPr lang="en-US" sz="2000" dirty="0"/>
                    </a:p>
                  </a:txBody>
                  <a:tcPr/>
                </a:tc>
              </a:tr>
              <a:tr h="541010">
                <a:tc>
                  <a:txBody>
                    <a:bodyPr/>
                    <a:lstStyle/>
                    <a:p>
                      <a:r>
                        <a:rPr lang="en-US" sz="2000" dirty="0" smtClean="0"/>
                        <a:t>Temperature</a:t>
                      </a:r>
                      <a:endParaRPr lang="en-US" sz="2000" dirty="0"/>
                    </a:p>
                  </a:txBody>
                  <a:tcPr/>
                </a:tc>
                <a:tc>
                  <a:txBody>
                    <a:bodyPr/>
                    <a:lstStyle/>
                    <a:p>
                      <a:r>
                        <a:rPr lang="en-US" sz="2000" dirty="0" smtClean="0"/>
                        <a:t>Thermocouple, RTD, Thermistor </a:t>
                      </a:r>
                      <a:endParaRPr lang="en-US" sz="2000" dirty="0"/>
                    </a:p>
                  </a:txBody>
                  <a:tcPr/>
                </a:tc>
              </a:tr>
              <a:tr h="313442">
                <a:tc>
                  <a:txBody>
                    <a:bodyPr/>
                    <a:lstStyle/>
                    <a:p>
                      <a:r>
                        <a:rPr lang="en-US" sz="2000" dirty="0" smtClean="0"/>
                        <a:t>Sound</a:t>
                      </a:r>
                      <a:endParaRPr lang="en-US" sz="2000" dirty="0"/>
                    </a:p>
                  </a:txBody>
                  <a:tcPr/>
                </a:tc>
                <a:tc>
                  <a:txBody>
                    <a:bodyPr/>
                    <a:lstStyle/>
                    <a:p>
                      <a:r>
                        <a:rPr lang="en-US" sz="2000" dirty="0" smtClean="0"/>
                        <a:t>Microphone</a:t>
                      </a:r>
                      <a:endParaRPr lang="en-US" sz="2000" dirty="0"/>
                    </a:p>
                  </a:txBody>
                  <a:tcPr/>
                </a:tc>
              </a:tr>
              <a:tr h="541010">
                <a:tc>
                  <a:txBody>
                    <a:bodyPr/>
                    <a:lstStyle/>
                    <a:p>
                      <a:r>
                        <a:rPr lang="en-US" sz="2000" dirty="0" smtClean="0"/>
                        <a:t>Force and Pressure</a:t>
                      </a:r>
                      <a:endParaRPr lang="en-US" sz="2000" dirty="0"/>
                    </a:p>
                  </a:txBody>
                  <a:tcPr/>
                </a:tc>
                <a:tc>
                  <a:txBody>
                    <a:bodyPr/>
                    <a:lstStyle/>
                    <a:p>
                      <a:r>
                        <a:rPr lang="en-US" sz="2000" dirty="0" smtClean="0"/>
                        <a:t>Microphone Strain Gauge, Piezoelectric Transducer </a:t>
                      </a:r>
                      <a:endParaRPr lang="en-US" sz="2000" dirty="0"/>
                    </a:p>
                  </a:txBody>
                  <a:tcPr/>
                </a:tc>
              </a:tr>
              <a:tr h="313442">
                <a:tc>
                  <a:txBody>
                    <a:bodyPr/>
                    <a:lstStyle/>
                    <a:p>
                      <a:r>
                        <a:rPr lang="en-US" sz="2000" dirty="0" smtClean="0"/>
                        <a:t>Light</a:t>
                      </a:r>
                      <a:endParaRPr lang="en-US" sz="2000" dirty="0"/>
                    </a:p>
                  </a:txBody>
                  <a:tcPr/>
                </a:tc>
                <a:tc>
                  <a:txBody>
                    <a:bodyPr/>
                    <a:lstStyle/>
                    <a:p>
                      <a:r>
                        <a:rPr lang="en-US" sz="2000" dirty="0" smtClean="0"/>
                        <a:t>Photo Sensor</a:t>
                      </a:r>
                      <a:endParaRPr lang="en-US" sz="2000" dirty="0"/>
                    </a:p>
                  </a:txBody>
                  <a:tcPr/>
                </a:tc>
              </a:tr>
              <a:tr h="541010">
                <a:tc>
                  <a:txBody>
                    <a:bodyPr/>
                    <a:lstStyle/>
                    <a:p>
                      <a:r>
                        <a:rPr lang="en-US" sz="2000" dirty="0" smtClean="0"/>
                        <a:t>Position and Displacement</a:t>
                      </a:r>
                      <a:endParaRPr lang="en-US" sz="2000" dirty="0"/>
                    </a:p>
                  </a:txBody>
                  <a:tcPr/>
                </a:tc>
                <a:tc>
                  <a:txBody>
                    <a:bodyPr/>
                    <a:lstStyle/>
                    <a:p>
                      <a:r>
                        <a:rPr lang="en-US" sz="2000" dirty="0" smtClean="0"/>
                        <a:t>Potentiometer, LVDT, Optical Encoder</a:t>
                      </a:r>
                      <a:endParaRPr lang="en-US" sz="2000" dirty="0"/>
                    </a:p>
                  </a:txBody>
                  <a:tcPr/>
                </a:tc>
              </a:tr>
              <a:tr h="313442">
                <a:tc>
                  <a:txBody>
                    <a:bodyPr/>
                    <a:lstStyle/>
                    <a:p>
                      <a:r>
                        <a:rPr lang="en-US" sz="2000" dirty="0" smtClean="0"/>
                        <a:t>Acceleration</a:t>
                      </a:r>
                      <a:endParaRPr lang="en-US" sz="2000" dirty="0"/>
                    </a:p>
                  </a:txBody>
                  <a:tcPr/>
                </a:tc>
                <a:tc>
                  <a:txBody>
                    <a:bodyPr/>
                    <a:lstStyle/>
                    <a:p>
                      <a:r>
                        <a:rPr lang="en-US" sz="2000" dirty="0" smtClean="0"/>
                        <a:t>Accelerometer</a:t>
                      </a:r>
                      <a:endParaRPr lang="en-US" sz="2000" dirty="0"/>
                    </a:p>
                  </a:txBody>
                  <a:tcPr/>
                </a:tc>
              </a:tr>
              <a:tr h="313442">
                <a:tc>
                  <a:txBody>
                    <a:bodyPr/>
                    <a:lstStyle/>
                    <a:p>
                      <a:r>
                        <a:rPr lang="en-US" sz="2000" dirty="0" smtClean="0"/>
                        <a:t>pH</a:t>
                      </a:r>
                      <a:endParaRPr lang="en-US" sz="2000" dirty="0"/>
                    </a:p>
                  </a:txBody>
                  <a:tcPr/>
                </a:tc>
                <a:tc>
                  <a:txBody>
                    <a:bodyPr/>
                    <a:lstStyle/>
                    <a:p>
                      <a:r>
                        <a:rPr lang="en-US" sz="2000" dirty="0" smtClean="0"/>
                        <a:t>Electrode</a:t>
                      </a:r>
                      <a:endParaRPr lang="en-US" sz="2000" dirty="0"/>
                    </a:p>
                  </a:txBody>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Analog to Digital Converter (ADC)</a:t>
            </a:r>
            <a:endParaRPr lang="en-US" dirty="0"/>
          </a:p>
        </p:txBody>
      </p:sp>
      <p:sp>
        <p:nvSpPr>
          <p:cNvPr id="3" name="Content Placeholder 2"/>
          <p:cNvSpPr>
            <a:spLocks noGrp="1"/>
          </p:cNvSpPr>
          <p:nvPr>
            <p:ph idx="1"/>
          </p:nvPr>
        </p:nvSpPr>
        <p:spPr>
          <a:xfrm>
            <a:off x="685800" y="1676400"/>
            <a:ext cx="8229600" cy="4525963"/>
          </a:xfrm>
        </p:spPr>
        <p:txBody>
          <a:bodyPr>
            <a:normAutofit/>
          </a:bodyPr>
          <a:lstStyle/>
          <a:p>
            <a:endParaRPr lang="en-US"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p:txBody>
      </p:sp>
      <p:sp>
        <p:nvSpPr>
          <p:cNvPr id="5" name="TextBox 4"/>
          <p:cNvSpPr txBox="1"/>
          <p:nvPr/>
        </p:nvSpPr>
        <p:spPr>
          <a:xfrm>
            <a:off x="914400" y="1752600"/>
            <a:ext cx="7696200" cy="4247317"/>
          </a:xfrm>
          <a:prstGeom prst="rect">
            <a:avLst/>
          </a:prstGeom>
          <a:noFill/>
        </p:spPr>
        <p:txBody>
          <a:bodyPr wrap="square" rtlCol="0">
            <a:spAutoFit/>
          </a:bodyPr>
          <a:lstStyle/>
          <a:p>
            <a:r>
              <a:rPr lang="en-US" sz="2800" dirty="0" smtClean="0"/>
              <a:t>An electronic integrated circuit which transforms a signal from analog</a:t>
            </a:r>
          </a:p>
          <a:p>
            <a:r>
              <a:rPr lang="en-US" sz="2800" dirty="0" smtClean="0"/>
              <a:t>(continuous) to digital (discrete) form.</a:t>
            </a:r>
          </a:p>
          <a:p>
            <a:endParaRPr lang="en-US" sz="2800" dirty="0" smtClean="0"/>
          </a:p>
          <a:p>
            <a:r>
              <a:rPr lang="en-US" sz="2800" dirty="0" smtClean="0"/>
              <a:t>Analog signals are directly measurable quantities</a:t>
            </a:r>
          </a:p>
          <a:p>
            <a:endParaRPr lang="en-US" sz="2800" dirty="0" smtClean="0"/>
          </a:p>
          <a:p>
            <a:r>
              <a:rPr lang="en-US" sz="2800" dirty="0" smtClean="0"/>
              <a:t>Digital signals only have two states. </a:t>
            </a:r>
          </a:p>
          <a:p>
            <a:r>
              <a:rPr lang="en-US" sz="2800" dirty="0" smtClean="0"/>
              <a:t>For digital computer, we refer to binary states, 0 and 1.</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dirty="0" smtClean="0"/>
              <a:t>Program</a:t>
            </a:r>
            <a:endParaRPr lang="en-US" sz="3200" b="1" dirty="0"/>
          </a:p>
        </p:txBody>
      </p:sp>
      <p:sp>
        <p:nvSpPr>
          <p:cNvPr id="3" name="Content Placeholder 2"/>
          <p:cNvSpPr>
            <a:spLocks noGrp="1"/>
          </p:cNvSpPr>
          <p:nvPr>
            <p:ph idx="1"/>
          </p:nvPr>
        </p:nvSpPr>
        <p:spPr>
          <a:xfrm>
            <a:off x="457200" y="1295400"/>
            <a:ext cx="8229600" cy="4830763"/>
          </a:xfrm>
        </p:spPr>
        <p:txBody>
          <a:bodyPr>
            <a:normAutofit lnSpcReduction="10000"/>
          </a:bodyPr>
          <a:lstStyle/>
          <a:p>
            <a:pPr indent="3175">
              <a:buNone/>
            </a:pPr>
            <a:r>
              <a:rPr lang="en-US" dirty="0" smtClean="0"/>
              <a:t>Numbers can be stored in a register and can be manipulated by a sequence of instructions called program.</a:t>
            </a:r>
          </a:p>
          <a:p>
            <a:pPr indent="3175">
              <a:buNone/>
            </a:pPr>
            <a:r>
              <a:rPr lang="en-US" dirty="0" smtClean="0"/>
              <a:t>For example, to add 3 &amp; 4,  a program may look like:</a:t>
            </a:r>
          </a:p>
          <a:p>
            <a:pPr indent="3175">
              <a:buNone/>
            </a:pPr>
            <a:r>
              <a:rPr lang="en-US" dirty="0" smtClean="0"/>
              <a:t>Put 3 in register A</a:t>
            </a:r>
          </a:p>
          <a:p>
            <a:pPr indent="3175">
              <a:buNone/>
            </a:pPr>
            <a:r>
              <a:rPr lang="en-US" dirty="0" smtClean="0"/>
              <a:t>Put 4 in register B</a:t>
            </a:r>
          </a:p>
          <a:p>
            <a:pPr indent="3175">
              <a:buNone/>
            </a:pPr>
            <a:r>
              <a:rPr lang="en-US" dirty="0" smtClean="0"/>
              <a:t>Add content of registers A &amp; B </a:t>
            </a:r>
          </a:p>
          <a:p>
            <a:pPr indent="3175">
              <a:buNone/>
            </a:pPr>
            <a:r>
              <a:rPr lang="en-US" dirty="0" smtClean="0"/>
              <a:t>Store result in register A</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ADC?</a:t>
            </a:r>
            <a:endParaRPr lang="en-US" dirty="0"/>
          </a:p>
        </p:txBody>
      </p:sp>
      <p:sp>
        <p:nvSpPr>
          <p:cNvPr id="3" name="Content Placeholder 2"/>
          <p:cNvSpPr>
            <a:spLocks noGrp="1"/>
          </p:cNvSpPr>
          <p:nvPr>
            <p:ph idx="1"/>
          </p:nvPr>
        </p:nvSpPr>
        <p:spPr>
          <a:xfrm>
            <a:off x="685800" y="1676400"/>
            <a:ext cx="8229600" cy="4525963"/>
          </a:xfrm>
        </p:spPr>
        <p:txBody>
          <a:bodyPr>
            <a:normAutofit/>
          </a:bodyPr>
          <a:lstStyle/>
          <a:p>
            <a:pPr>
              <a:buNone/>
            </a:pPr>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p:txBody>
      </p:sp>
      <p:sp>
        <p:nvSpPr>
          <p:cNvPr id="6" name="Rectangle 5"/>
          <p:cNvSpPr/>
          <p:nvPr/>
        </p:nvSpPr>
        <p:spPr>
          <a:xfrm>
            <a:off x="457200" y="1524001"/>
            <a:ext cx="8229600" cy="4832092"/>
          </a:xfrm>
          <a:prstGeom prst="rect">
            <a:avLst/>
          </a:prstGeom>
        </p:spPr>
        <p:txBody>
          <a:bodyPr wrap="square">
            <a:spAutoFit/>
          </a:bodyPr>
          <a:lstStyle/>
          <a:p>
            <a:r>
              <a:rPr lang="en-US" sz="2800" dirty="0" smtClean="0"/>
              <a:t>Physical phenomena are all analog in characteristics</a:t>
            </a:r>
          </a:p>
          <a:p>
            <a:endParaRPr lang="en-US" sz="2800" dirty="0" smtClean="0"/>
          </a:p>
          <a:p>
            <a:r>
              <a:rPr lang="en-US" sz="2800" dirty="0" smtClean="0"/>
              <a:t>Computers and controllers can only perform complex processing on digitized signals.</a:t>
            </a:r>
          </a:p>
          <a:p>
            <a:endParaRPr lang="en-US" sz="2800" dirty="0" smtClean="0"/>
          </a:p>
          <a:p>
            <a:r>
              <a:rPr lang="en-US" sz="2800" dirty="0" smtClean="0"/>
              <a:t>When signals are in digital form they are less</a:t>
            </a:r>
          </a:p>
          <a:p>
            <a:r>
              <a:rPr lang="en-US" sz="2800" dirty="0" smtClean="0"/>
              <a:t>susceptible to noise.</a:t>
            </a:r>
          </a:p>
          <a:p>
            <a:endParaRPr lang="en-US" sz="2800" dirty="0" smtClean="0"/>
          </a:p>
          <a:p>
            <a:r>
              <a:rPr lang="en-US" sz="2800" dirty="0" smtClean="0"/>
              <a:t>ADC  Provides a link between the analog world of transducers and the digital world of signal processing and data handling</a:t>
            </a:r>
            <a:endParaRPr lang="en-US"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of ADC</a:t>
            </a:r>
            <a:endParaRPr lang="en-US" dirty="0"/>
          </a:p>
        </p:txBody>
      </p:sp>
      <p:sp>
        <p:nvSpPr>
          <p:cNvPr id="3" name="Content Placeholder 2"/>
          <p:cNvSpPr>
            <a:spLocks noGrp="1"/>
          </p:cNvSpPr>
          <p:nvPr>
            <p:ph idx="1"/>
          </p:nvPr>
        </p:nvSpPr>
        <p:spPr>
          <a:xfrm>
            <a:off x="685800" y="1676400"/>
            <a:ext cx="8229600" cy="4525963"/>
          </a:xfrm>
        </p:spPr>
        <p:txBody>
          <a:bodyPr>
            <a:normAutofit/>
          </a:bodyPr>
          <a:lstStyle/>
          <a:p>
            <a:endParaRPr lang="en-US"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p:txBody>
      </p:sp>
      <p:sp>
        <p:nvSpPr>
          <p:cNvPr id="6" name="Rectangle 5"/>
          <p:cNvSpPr/>
          <p:nvPr/>
        </p:nvSpPr>
        <p:spPr>
          <a:xfrm>
            <a:off x="1066800" y="1524001"/>
            <a:ext cx="7543800" cy="4401205"/>
          </a:xfrm>
          <a:prstGeom prst="rect">
            <a:avLst/>
          </a:prstGeom>
        </p:spPr>
        <p:txBody>
          <a:bodyPr wrap="square">
            <a:spAutoFit/>
          </a:bodyPr>
          <a:lstStyle/>
          <a:p>
            <a:endParaRPr lang="en-US" sz="2800" dirty="0" smtClean="0"/>
          </a:p>
          <a:p>
            <a:r>
              <a:rPr lang="en-US" sz="2800" dirty="0" smtClean="0"/>
              <a:t>ADC are used virtually everywhere where an</a:t>
            </a:r>
          </a:p>
          <a:p>
            <a:r>
              <a:rPr lang="en-US" sz="2800" dirty="0" smtClean="0"/>
              <a:t>analog signal has to be processed, stored, or</a:t>
            </a:r>
          </a:p>
          <a:p>
            <a:r>
              <a:rPr lang="en-US" sz="2800" dirty="0" smtClean="0"/>
              <a:t>transported in digital form.</a:t>
            </a:r>
          </a:p>
          <a:p>
            <a:endParaRPr lang="en-US" sz="2800" dirty="0" smtClean="0"/>
          </a:p>
          <a:p>
            <a:r>
              <a:rPr lang="en-US" sz="2800" dirty="0" smtClean="0"/>
              <a:t>Some examples of ADC usage are digital volt</a:t>
            </a:r>
          </a:p>
          <a:p>
            <a:r>
              <a:rPr lang="en-US" sz="2800" dirty="0" smtClean="0"/>
              <a:t>meters, cell phone, thermocouples, and</a:t>
            </a:r>
          </a:p>
          <a:p>
            <a:r>
              <a:rPr lang="en-US" sz="2800" dirty="0" smtClean="0"/>
              <a:t>digital oscilloscope.</a:t>
            </a:r>
          </a:p>
          <a:p>
            <a:endParaRPr lang="en-US" sz="2800" dirty="0" smtClean="0"/>
          </a:p>
          <a:p>
            <a:r>
              <a:rPr lang="en-US" sz="2800" dirty="0" smtClean="0"/>
              <a:t>Common ADC are  8, 12, or 16 bit ADCs,</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Registers</a:t>
            </a:r>
            <a:endParaRPr lang="en-US" sz="3200" b="1" dirty="0"/>
          </a:p>
        </p:txBody>
      </p:sp>
      <p:sp>
        <p:nvSpPr>
          <p:cNvPr id="3" name="Content Placeholder 2"/>
          <p:cNvSpPr>
            <a:spLocks noGrp="1"/>
          </p:cNvSpPr>
          <p:nvPr>
            <p:ph idx="1"/>
          </p:nvPr>
        </p:nvSpPr>
        <p:spPr>
          <a:xfrm>
            <a:off x="457200" y="1295400"/>
            <a:ext cx="8229600" cy="4830763"/>
          </a:xfrm>
        </p:spPr>
        <p:txBody>
          <a:bodyPr>
            <a:normAutofit/>
          </a:bodyPr>
          <a:lstStyle/>
          <a:p>
            <a:pPr indent="3175">
              <a:buNone/>
            </a:pPr>
            <a:endParaRPr lang="en-US" dirty="0" smtClean="0"/>
          </a:p>
          <a:p>
            <a:pPr indent="3175">
              <a:buNone/>
            </a:pPr>
            <a:r>
              <a:rPr lang="en-US" dirty="0" smtClean="0"/>
              <a:t>8-bit register can hold numbers 0-255</a:t>
            </a:r>
          </a:p>
          <a:p>
            <a:pPr indent="3175">
              <a:buNone/>
            </a:pPr>
            <a:r>
              <a:rPr lang="en-US" dirty="0" smtClean="0"/>
              <a:t>00000000 to 1111111  or 0 to 2</a:t>
            </a:r>
            <a:r>
              <a:rPr lang="en-US" baseline="30000" dirty="0" smtClean="0"/>
              <a:t>8</a:t>
            </a:r>
            <a:r>
              <a:rPr lang="en-US" dirty="0" smtClean="0"/>
              <a:t> – 1</a:t>
            </a:r>
          </a:p>
          <a:p>
            <a:pPr indent="3175">
              <a:buNone/>
            </a:pPr>
            <a:endParaRPr lang="en-US" baseline="30000" dirty="0" smtClean="0"/>
          </a:p>
          <a:p>
            <a:pPr indent="3175">
              <a:buNone/>
            </a:pPr>
            <a:r>
              <a:rPr lang="en-US" dirty="0" smtClean="0"/>
              <a:t>16-bit register can hold numbers 0-65535</a:t>
            </a:r>
          </a:p>
          <a:p>
            <a:pPr indent="3175">
              <a:buNone/>
            </a:pPr>
            <a:r>
              <a:rPr lang="en-US" dirty="0" smtClean="0"/>
              <a:t>					or 0 to 2</a:t>
            </a:r>
            <a:r>
              <a:rPr lang="en-US" baseline="30000" dirty="0" smtClean="0"/>
              <a:t>16</a:t>
            </a:r>
            <a:r>
              <a:rPr lang="en-US" dirty="0" smtClean="0"/>
              <a:t> – 1</a:t>
            </a:r>
          </a:p>
          <a:p>
            <a:pPr indent="3175">
              <a:buNone/>
            </a:pPr>
            <a:endParaRPr lang="en-US" dirty="0" smtClean="0"/>
          </a:p>
          <a:p>
            <a:pPr indent="3175">
              <a:buNone/>
            </a:pPr>
            <a:r>
              <a:rPr lang="en-US" dirty="0" smtClean="0"/>
              <a:t>N-bit register can hold numbers 0 to 2</a:t>
            </a:r>
            <a:r>
              <a:rPr lang="en-US" baseline="30000" dirty="0" smtClean="0"/>
              <a:t>N</a:t>
            </a:r>
            <a:r>
              <a:rPr lang="en-US" dirty="0" smtClean="0"/>
              <a:t> – 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b="1" dirty="0" smtClean="0"/>
              <a:t>Memory </a:t>
            </a:r>
            <a:endParaRPr lang="en-US" sz="3200" b="1" dirty="0"/>
          </a:p>
        </p:txBody>
      </p:sp>
      <p:sp>
        <p:nvSpPr>
          <p:cNvPr id="3" name="Content Placeholder 2"/>
          <p:cNvSpPr>
            <a:spLocks noGrp="1"/>
          </p:cNvSpPr>
          <p:nvPr>
            <p:ph idx="1"/>
          </p:nvPr>
        </p:nvSpPr>
        <p:spPr>
          <a:xfrm>
            <a:off x="457200" y="1295400"/>
            <a:ext cx="8229600" cy="4830763"/>
          </a:xfrm>
        </p:spPr>
        <p:txBody>
          <a:bodyPr>
            <a:normAutofit/>
          </a:bodyPr>
          <a:lstStyle/>
          <a:p>
            <a:pPr indent="3175">
              <a:buNone/>
            </a:pPr>
            <a:r>
              <a:rPr lang="en-US" dirty="0" smtClean="0"/>
              <a:t>Memory is usually arranged in bytes. </a:t>
            </a:r>
          </a:p>
          <a:p>
            <a:pPr indent="3175">
              <a:buNone/>
            </a:pPr>
            <a:endParaRPr lang="en-US" dirty="0" smtClean="0"/>
          </a:p>
          <a:p>
            <a:pPr indent="3175">
              <a:buNone/>
            </a:pPr>
            <a:r>
              <a:rPr lang="en-US" dirty="0" smtClean="0"/>
              <a:t>Memory capacity is expressed in </a:t>
            </a:r>
          </a:p>
          <a:p>
            <a:pPr indent="3175">
              <a:buNone/>
            </a:pPr>
            <a:r>
              <a:rPr lang="en-US" dirty="0" smtClean="0"/>
              <a:t>KB or Kilobytes (1024 bytes), approx 10</a:t>
            </a:r>
            <a:r>
              <a:rPr lang="en-US" baseline="30000" dirty="0" smtClean="0"/>
              <a:t>3</a:t>
            </a:r>
            <a:r>
              <a:rPr lang="en-US" dirty="0" smtClean="0"/>
              <a:t> bytes</a:t>
            </a:r>
          </a:p>
          <a:p>
            <a:pPr indent="3175">
              <a:buNone/>
            </a:pPr>
            <a:r>
              <a:rPr lang="en-US" dirty="0" smtClean="0"/>
              <a:t>MB or Megabytes (1024 KB), approx 10</a:t>
            </a:r>
            <a:r>
              <a:rPr lang="en-US" baseline="30000" dirty="0" smtClean="0"/>
              <a:t>6</a:t>
            </a:r>
            <a:r>
              <a:rPr lang="en-US" dirty="0" smtClean="0"/>
              <a:t> bytes</a:t>
            </a:r>
          </a:p>
          <a:p>
            <a:pPr indent="3175">
              <a:buNone/>
            </a:pPr>
            <a:r>
              <a:rPr lang="en-US" dirty="0" smtClean="0"/>
              <a:t>GB or Gigabytes (1024 MB),  approx 10</a:t>
            </a:r>
            <a:r>
              <a:rPr lang="en-US" baseline="30000" dirty="0" smtClean="0"/>
              <a:t>9</a:t>
            </a:r>
            <a:r>
              <a:rPr lang="en-US" dirty="0" smtClean="0"/>
              <a:t> bytes</a:t>
            </a:r>
          </a:p>
          <a:p>
            <a:pPr indent="3175">
              <a:buNone/>
            </a:pPr>
            <a:r>
              <a:rPr lang="en-US" dirty="0" smtClean="0"/>
              <a:t>TB or </a:t>
            </a:r>
            <a:r>
              <a:rPr lang="en-US" dirty="0" err="1" smtClean="0"/>
              <a:t>Terrabytes</a:t>
            </a:r>
            <a:r>
              <a:rPr lang="en-US" dirty="0" smtClean="0"/>
              <a:t> (1024 GB),  approx 10</a:t>
            </a:r>
            <a:r>
              <a:rPr lang="en-US" baseline="30000" dirty="0" smtClean="0"/>
              <a:t>12</a:t>
            </a:r>
            <a:r>
              <a:rPr lang="en-US" dirty="0" smtClean="0"/>
              <a:t> bytes</a:t>
            </a:r>
          </a:p>
          <a:p>
            <a:pPr indent="3175">
              <a:buNone/>
            </a:pPr>
            <a:endParaRPr lang="en-US" dirty="0" smtClean="0"/>
          </a:p>
          <a:p>
            <a:pPr indent="3175">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to computers/microcontrollers</a:t>
            </a:r>
            <a:endParaRPr lang="en-US" dirty="0"/>
          </a:p>
        </p:txBody>
      </p:sp>
      <p:pic>
        <p:nvPicPr>
          <p:cNvPr id="1026" name="Picture 2" descr="Related image"/>
          <p:cNvPicPr>
            <a:picLocks noChangeAspect="1" noChangeArrowheads="1"/>
          </p:cNvPicPr>
          <p:nvPr/>
        </p:nvPicPr>
        <p:blipFill>
          <a:blip r:embed="rId2"/>
          <a:srcRect/>
          <a:stretch>
            <a:fillRect/>
          </a:stretch>
        </p:blipFill>
        <p:spPr bwMode="auto">
          <a:xfrm>
            <a:off x="457200" y="2514600"/>
            <a:ext cx="4076700" cy="3267075"/>
          </a:xfrm>
          <a:prstGeom prst="rect">
            <a:avLst/>
          </a:prstGeom>
          <a:noFill/>
        </p:spPr>
      </p:pic>
      <p:sp>
        <p:nvSpPr>
          <p:cNvPr id="1028" name="AutoShape 4" descr="Image result for Photos of Microcontrollers"/>
          <p:cNvSpPr>
            <a:spLocks noChangeAspect="1" noChangeArrowheads="1"/>
          </p:cNvSpPr>
          <p:nvPr/>
        </p:nvSpPr>
        <p:spPr bwMode="auto">
          <a:xfrm>
            <a:off x="155575" y="-541338"/>
            <a:ext cx="2114550" cy="1133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Photos of Microcontrollers"/>
          <p:cNvSpPr>
            <a:spLocks noChangeAspect="1" noChangeArrowheads="1"/>
          </p:cNvSpPr>
          <p:nvPr/>
        </p:nvSpPr>
        <p:spPr bwMode="auto">
          <a:xfrm>
            <a:off x="155575" y="-541338"/>
            <a:ext cx="2114550" cy="1133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s://encrypted-tbn1.gstatic.com/images?q=tbn:ANd9GcRKAa8i_SImlrbFUamX3vp5xpHOu7hLwHxt6VWzC_qgaDMlfNtGVw"/>
          <p:cNvPicPr>
            <a:picLocks noChangeAspect="1" noChangeArrowheads="1"/>
          </p:cNvPicPr>
          <p:nvPr/>
        </p:nvPicPr>
        <p:blipFill>
          <a:blip r:embed="rId3"/>
          <a:srcRect/>
          <a:stretch>
            <a:fillRect/>
          </a:stretch>
        </p:blipFill>
        <p:spPr bwMode="auto">
          <a:xfrm>
            <a:off x="5638800" y="2057400"/>
            <a:ext cx="2705100" cy="1695451"/>
          </a:xfrm>
          <a:prstGeom prst="rect">
            <a:avLst/>
          </a:prstGeom>
          <a:noFill/>
        </p:spPr>
      </p:pic>
      <p:pic>
        <p:nvPicPr>
          <p:cNvPr id="1034" name="Picture 10" descr="Image result for Photos of Microcontrollers"/>
          <p:cNvPicPr>
            <a:picLocks noChangeAspect="1" noChangeArrowheads="1"/>
          </p:cNvPicPr>
          <p:nvPr/>
        </p:nvPicPr>
        <p:blipFill>
          <a:blip r:embed="rId4"/>
          <a:srcRect/>
          <a:stretch>
            <a:fillRect/>
          </a:stretch>
        </p:blipFill>
        <p:spPr bwMode="auto">
          <a:xfrm>
            <a:off x="4876800" y="4038600"/>
            <a:ext cx="4000500" cy="214312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1636</TotalTime>
  <Words>2973</Words>
  <Application>Microsoft Office PowerPoint</Application>
  <PresentationFormat>On-screen Show (4:3)</PresentationFormat>
  <Paragraphs>546</Paragraphs>
  <Slides>61</Slides>
  <Notes>21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Slide 1</vt:lpstr>
      <vt:lpstr>INTRODUCTION TO DIGITAL ELECTRONICS</vt:lpstr>
      <vt:lpstr>Bit, Nibble and Byte</vt:lpstr>
      <vt:lpstr>Number System</vt:lpstr>
      <vt:lpstr>Number System</vt:lpstr>
      <vt:lpstr>Program</vt:lpstr>
      <vt:lpstr>Registers</vt:lpstr>
      <vt:lpstr>Memory </vt:lpstr>
      <vt:lpstr>Introduction to computers/microcontrollers</vt:lpstr>
      <vt:lpstr>Basic computer block diagram </vt:lpstr>
      <vt:lpstr>TYPICAL COMPUTER SYSTEM</vt:lpstr>
      <vt:lpstr>Harvard vs. Princeton Architecture </vt:lpstr>
      <vt:lpstr>HARVARD ARCHITECTURE</vt:lpstr>
      <vt:lpstr>PRINCETON ARCHITECTURE</vt:lpstr>
      <vt:lpstr>INSTRUCTION SET ARCHITECTURE</vt:lpstr>
      <vt:lpstr>INSTRUCTION SET</vt:lpstr>
      <vt:lpstr>INSTRUCTION TYPE</vt:lpstr>
      <vt:lpstr>INSTRUCTION TYPE - 2</vt:lpstr>
      <vt:lpstr>DATA  TYPE</vt:lpstr>
      <vt:lpstr>COMPUTER ORGANIZATION</vt:lpstr>
      <vt:lpstr>INTERRUPT SYSTEM</vt:lpstr>
      <vt:lpstr>Microcontroller</vt:lpstr>
      <vt:lpstr>Slide 23</vt:lpstr>
      <vt:lpstr>SYSTEMS</vt:lpstr>
      <vt:lpstr>EMBEDDED SYSTEM</vt:lpstr>
      <vt:lpstr>Introduction to software</vt:lpstr>
      <vt:lpstr>Operating System</vt:lpstr>
      <vt:lpstr>Operating System</vt:lpstr>
      <vt:lpstr>Hierarchy of programming languages </vt:lpstr>
      <vt:lpstr>assembler </vt:lpstr>
      <vt:lpstr>compiler</vt:lpstr>
      <vt:lpstr>INTERPRETER</vt:lpstr>
      <vt:lpstr>Machine independence of a program</vt:lpstr>
      <vt:lpstr>Programming</vt:lpstr>
      <vt:lpstr>Flowchart -  adding a list of numbers</vt:lpstr>
      <vt:lpstr>Introduction to wired and wireless communication network</vt:lpstr>
      <vt:lpstr>Wireless Network</vt:lpstr>
      <vt:lpstr>Local Area Network</vt:lpstr>
      <vt:lpstr>Local Area Network Topologies</vt:lpstr>
      <vt:lpstr>IEEE 802</vt:lpstr>
      <vt:lpstr>Local Area Network Protocols</vt:lpstr>
      <vt:lpstr>Wireless Local Area Network </vt:lpstr>
      <vt:lpstr>Common networking components</vt:lpstr>
      <vt:lpstr>Hub</vt:lpstr>
      <vt:lpstr>Switch</vt:lpstr>
      <vt:lpstr>Routers and Bridges</vt:lpstr>
      <vt:lpstr>Gateways</vt:lpstr>
      <vt:lpstr>Introduction to Control Systems</vt:lpstr>
      <vt:lpstr>Feed-Back Control System</vt:lpstr>
      <vt:lpstr>PID Control System</vt:lpstr>
      <vt:lpstr>ON/OFF Control </vt:lpstr>
      <vt:lpstr>Logic Control </vt:lpstr>
      <vt:lpstr>Digital Control </vt:lpstr>
      <vt:lpstr>Model Predictive Control </vt:lpstr>
      <vt:lpstr>Introduction to Data Acquisition Systems (DAQ/DAS)</vt:lpstr>
      <vt:lpstr>Building Blocks of Data Acquisition Systems</vt:lpstr>
      <vt:lpstr>Sensors</vt:lpstr>
      <vt:lpstr>Common Sensors</vt:lpstr>
      <vt:lpstr>Analog to Digital Converter (ADC)</vt:lpstr>
      <vt:lpstr>Why ADC?</vt:lpstr>
      <vt:lpstr>Application of ADC</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akbasu</dc:creator>
  <cp:lastModifiedBy>akbasu</cp:lastModifiedBy>
  <cp:revision>127</cp:revision>
  <dcterms:created xsi:type="dcterms:W3CDTF">2006-08-16T00:00:00Z</dcterms:created>
  <dcterms:modified xsi:type="dcterms:W3CDTF">2017-03-17T10:57:26Z</dcterms:modified>
</cp:coreProperties>
</file>